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8" r:id="rId2"/>
    <p:sldId id="271" r:id="rId3"/>
    <p:sldId id="272" r:id="rId4"/>
    <p:sldId id="320" r:id="rId5"/>
    <p:sldId id="279" r:id="rId6"/>
    <p:sldId id="289" r:id="rId7"/>
    <p:sldId id="307" r:id="rId8"/>
    <p:sldId id="324" r:id="rId9"/>
    <p:sldId id="325" r:id="rId10"/>
    <p:sldId id="337" r:id="rId11"/>
    <p:sldId id="328" r:id="rId12"/>
    <p:sldId id="341" r:id="rId13"/>
    <p:sldId id="329" r:id="rId14"/>
    <p:sldId id="345" r:id="rId15"/>
    <p:sldId id="349" r:id="rId16"/>
    <p:sldId id="353" r:id="rId17"/>
    <p:sldId id="355" r:id="rId18"/>
    <p:sldId id="358" r:id="rId19"/>
    <p:sldId id="362" r:id="rId20"/>
    <p:sldId id="361" r:id="rId21"/>
    <p:sldId id="366" r:id="rId22"/>
    <p:sldId id="368" r:id="rId23"/>
    <p:sldId id="370" r:id="rId24"/>
    <p:sldId id="347" r:id="rId25"/>
    <p:sldId id="339" r:id="rId26"/>
    <p:sldId id="376" r:id="rId27"/>
    <p:sldId id="377" r:id="rId28"/>
    <p:sldId id="26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80E07E-C53C-63C5-E0B7-23CF6A995EA6}" v="2" dt="2025-04-25T09:33:28.889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9857745ecfcfb606348b8163c3808cb990088b6353b26edd53616a42cf2f342b::" providerId="AD" clId="Web-{02F243B1-FBD3-B9BB-EBAB-856B16447252}"/>
    <pc:docChg chg="modSld">
      <pc:chgData name="Guest User" userId="S::urn:spo:anon#9857745ecfcfb606348b8163c3808cb990088b6353b26edd53616a42cf2f342b::" providerId="AD" clId="Web-{02F243B1-FBD3-B9BB-EBAB-856B16447252}" dt="2025-04-19T20:13:09.080" v="2" actId="1076"/>
      <pc:docMkLst>
        <pc:docMk/>
      </pc:docMkLst>
      <pc:sldChg chg="modSp">
        <pc:chgData name="Guest User" userId="S::urn:spo:anon#9857745ecfcfb606348b8163c3808cb990088b6353b26edd53616a42cf2f342b::" providerId="AD" clId="Web-{02F243B1-FBD3-B9BB-EBAB-856B16447252}" dt="2025-04-19T20:13:09.080" v="2" actId="1076"/>
        <pc:sldMkLst>
          <pc:docMk/>
          <pc:sldMk cId="2075011276" sldId="355"/>
        </pc:sldMkLst>
        <pc:spChg chg="mod">
          <ac:chgData name="Guest User" userId="S::urn:spo:anon#9857745ecfcfb606348b8163c3808cb990088b6353b26edd53616a42cf2f342b::" providerId="AD" clId="Web-{02F243B1-FBD3-B9BB-EBAB-856B16447252}" dt="2025-04-19T20:12:53.658" v="1" actId="1076"/>
          <ac:spMkLst>
            <pc:docMk/>
            <pc:sldMk cId="2075011276" sldId="355"/>
            <ac:spMk id="5" creationId="{0E0BD821-326D-4A50-ADB9-6AEB062BC900}"/>
          </ac:spMkLst>
        </pc:spChg>
        <pc:picChg chg="mod">
          <ac:chgData name="Guest User" userId="S::urn:spo:anon#9857745ecfcfb606348b8163c3808cb990088b6353b26edd53616a42cf2f342b::" providerId="AD" clId="Web-{02F243B1-FBD3-B9BB-EBAB-856B16447252}" dt="2025-04-19T20:13:09.080" v="2" actId="1076"/>
          <ac:picMkLst>
            <pc:docMk/>
            <pc:sldMk cId="2075011276" sldId="355"/>
            <ac:picMk id="7170" creationId="{00000000-0000-0000-0000-000000000000}"/>
          </ac:picMkLst>
        </pc:picChg>
      </pc:sldChg>
    </pc:docChg>
  </pc:docChgLst>
  <pc:docChgLst>
    <pc:chgData name="Guest User" userId="S::urn:spo:anon#9857745ecfcfb606348b8163c3808cb990088b6353b26edd53616a42cf2f342b::" providerId="AD" clId="Web-{0F80E07E-C53C-63C5-E0B7-23CF6A995EA6}"/>
    <pc:docChg chg="modSld">
      <pc:chgData name="Guest User" userId="S::urn:spo:anon#9857745ecfcfb606348b8163c3808cb990088b6353b26edd53616a42cf2f342b::" providerId="AD" clId="Web-{0F80E07E-C53C-63C5-E0B7-23CF6A995EA6}" dt="2025-04-25T09:33:28.889" v="1" actId="20577"/>
      <pc:docMkLst>
        <pc:docMk/>
      </pc:docMkLst>
      <pc:sldChg chg="modSp">
        <pc:chgData name="Guest User" userId="S::urn:spo:anon#9857745ecfcfb606348b8163c3808cb990088b6353b26edd53616a42cf2f342b::" providerId="AD" clId="Web-{0F80E07E-C53C-63C5-E0B7-23CF6A995EA6}" dt="2025-04-25T09:33:28.889" v="1" actId="20577"/>
        <pc:sldMkLst>
          <pc:docMk/>
          <pc:sldMk cId="3565015404" sldId="341"/>
        </pc:sldMkLst>
        <pc:spChg chg="mod">
          <ac:chgData name="Guest User" userId="S::urn:spo:anon#9857745ecfcfb606348b8163c3808cb990088b6353b26edd53616a42cf2f342b::" providerId="AD" clId="Web-{0F80E07E-C53C-63C5-E0B7-23CF6A995EA6}" dt="2025-04-25T09:33:28.889" v="1" actId="20577"/>
          <ac:spMkLst>
            <pc:docMk/>
            <pc:sldMk cId="3565015404" sldId="341"/>
            <ac:spMk id="3" creationId="{00000000-0000-0000-0000-000000000000}"/>
          </ac:spMkLst>
        </pc:spChg>
      </pc:sldChg>
    </pc:docChg>
  </pc:docChgLst>
  <pc:docChgLst>
    <pc:chgData name="Ojas Somani" userId="S::ojas_somani@iitb.ac.in::36ce432d-5c6d-4d59-9db4-cb3ff9acec5b" providerId="AD" clId="Web-{1EB537E9-2994-D170-13F0-52679E2B176A}"/>
    <pc:docChg chg="modSld">
      <pc:chgData name="Ojas Somani" userId="S::ojas_somani@iitb.ac.in::36ce432d-5c6d-4d59-9db4-cb3ff9acec5b" providerId="AD" clId="Web-{1EB537E9-2994-D170-13F0-52679E2B176A}" dt="2025-04-16T17:24:24.625" v="1" actId="1076"/>
      <pc:docMkLst>
        <pc:docMk/>
      </pc:docMkLst>
      <pc:sldChg chg="modSp">
        <pc:chgData name="Ojas Somani" userId="S::ojas_somani@iitb.ac.in::36ce432d-5c6d-4d59-9db4-cb3ff9acec5b" providerId="AD" clId="Web-{1EB537E9-2994-D170-13F0-52679E2B176A}" dt="2025-04-16T17:24:24.625" v="1" actId="1076"/>
        <pc:sldMkLst>
          <pc:docMk/>
          <pc:sldMk cId="3604741719" sldId="272"/>
        </pc:sldMkLst>
        <pc:spChg chg="mod">
          <ac:chgData name="Ojas Somani" userId="S::ojas_somani@iitb.ac.in::36ce432d-5c6d-4d59-9db4-cb3ff9acec5b" providerId="AD" clId="Web-{1EB537E9-2994-D170-13F0-52679E2B176A}" dt="2025-04-16T17:24:24.625" v="1" actId="1076"/>
          <ac:spMkLst>
            <pc:docMk/>
            <pc:sldMk cId="3604741719" sldId="272"/>
            <ac:spMk id="5" creationId="{BE69B5B2-DD20-4AB0-8830-46BC2A7CB7B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4/25/2025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4/25/2025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4/25/2025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4/25/2025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4/25/2025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4/25/2025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4/25/2025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uru.a@iitb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ltenergymag.com/article/2015/08/the-dark-side-of-renewable-energy-negative-impacts-of-renewables-on-the-environment/20963/" TargetMode="External"/><Relationship Id="rId3" Type="http://schemas.openxmlformats.org/officeDocument/2006/relationships/hyperlink" Target="https://byjus.com/physics/electrostatic-precipitator/" TargetMode="External"/><Relationship Id="rId7" Type="http://schemas.openxmlformats.org/officeDocument/2006/relationships/hyperlink" Target="https://www.sciencedirect.com/science/article/pii/B9780128239551000012" TargetMode="External"/><Relationship Id="rId2" Type="http://schemas.openxmlformats.org/officeDocument/2006/relationships/hyperlink" Target="https://www.mdpi.com/2071-1050/13/7/372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avree.com/en/encyclopedia/flue-gas-desulphuriser" TargetMode="External"/><Relationship Id="rId5" Type="http://schemas.openxmlformats.org/officeDocument/2006/relationships/hyperlink" Target="https://ourworldindata.org/outdoor-air-pollution#concentrations-of-air-pollution" TargetMode="External"/><Relationship Id="rId4" Type="http://schemas.openxmlformats.org/officeDocument/2006/relationships/hyperlink" Target="https://www.weforum.org/agenda/2022/12/ozone-layer-hole-update-nasa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ea.blob.core.windows.net/assets/830fe099-5530-48f2-a7c1-11f35d510983/WorldEnergyOutlook2022.pdf" TargetMode="External"/><Relationship Id="rId2" Type="http://schemas.openxmlformats.org/officeDocument/2006/relationships/hyperlink" Target="https://www.sitams.org/assets/pages/hands/material/R18/Engineering%20Chemistry/Fuels%20and%20combustion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ssets.weforum.org/wp-content/uploads/2015/11/Alternative_Fuels_Data_Center_Alternative_Fuels_and_Advanced_Vehicles_-_2015-11-30_10.00.59.png" TargetMode="External"/><Relationship Id="rId4" Type="http://schemas.openxmlformats.org/officeDocument/2006/relationships/hyperlink" Target="https://research.tamu.edu/2015/05/01/study-switch-to-alternative-fuels-could-cost-state-millions-in-revenu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 410</a:t>
            </a:r>
            <a:br>
              <a:rPr lang="en-US"/>
            </a:br>
            <a:r>
              <a:rPr lang="en-US"/>
              <a:t>Energy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err="1"/>
              <a:t>Gurubalan</a:t>
            </a:r>
            <a:r>
              <a:rPr lang="en-US"/>
              <a:t> </a:t>
            </a:r>
            <a:r>
              <a:rPr lang="en-US" err="1"/>
              <a:t>Annadurai</a:t>
            </a:r>
            <a:endParaRPr lang="en-US"/>
          </a:p>
          <a:p>
            <a:pPr algn="r"/>
            <a:r>
              <a:rPr lang="en-US">
                <a:hlinkClick r:id="rId2"/>
              </a:rPr>
              <a:t>guru.a@iitb.ac.in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200"/>
              <a:t>3 </a:t>
            </a:r>
            <a:r>
              <a:rPr lang="en-IN" altLang="en-US" sz="3200" err="1"/>
              <a:t>Ts</a:t>
            </a:r>
            <a:r>
              <a:rPr lang="en-IN" altLang="en-US" sz="3200"/>
              <a:t> to optimize combustion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CA" sz="2000" b="1" u="sng">
                <a:solidFill>
                  <a:srgbClr val="0070C0"/>
                </a:solidFill>
              </a:rPr>
              <a:t>T</a:t>
            </a:r>
            <a:r>
              <a:rPr lang="en-CA" sz="2000"/>
              <a:t>emperature high enough to ignite and maintain the ignition of fuel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000" b="1" u="sng">
                <a:solidFill>
                  <a:srgbClr val="0070C0"/>
                </a:solidFill>
              </a:rPr>
              <a:t>T</a:t>
            </a:r>
            <a:r>
              <a:rPr lang="en-CA" sz="2000"/>
              <a:t>urbulence mixing of fuel and oxygen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000" b="1" u="sng">
                <a:solidFill>
                  <a:srgbClr val="0070C0"/>
                </a:solidFill>
              </a:rPr>
              <a:t>T</a:t>
            </a:r>
            <a:r>
              <a:rPr lang="en-CA" sz="2000"/>
              <a:t>ime sufficient for complete combustion </a:t>
            </a:r>
          </a:p>
          <a:p>
            <a:endParaRPr lang="en-CA" sz="200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FDD845-ABE5-4DE2-B07E-D06428DA1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b="52153"/>
          <a:stretch>
            <a:fillRect/>
          </a:stretch>
        </p:blipFill>
        <p:spPr bwMode="auto">
          <a:xfrm>
            <a:off x="6491689" y="3499761"/>
            <a:ext cx="4000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EAAB4-EFB8-46C4-A750-1DF9BE839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AFFB-6E02-4DE2-AF27-A1FD5CA13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1635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Air-Fuel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973539" y="2000885"/>
            <a:ext cx="94070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C00000"/>
                </a:solidFill>
                <a:latin typeface="Calibri" pitchFamily="34" charset="0"/>
              </a:rPr>
              <a:t>Air-fuel ratio (AF)</a:t>
            </a:r>
            <a:r>
              <a:rPr lang="tr-TR" b="1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tr-TR" err="1">
                <a:latin typeface="Calibri" pitchFamily="34" charset="0"/>
              </a:rPr>
              <a:t>The</a:t>
            </a:r>
            <a:r>
              <a:rPr lang="en-US">
                <a:latin typeface="Calibri" pitchFamily="34" charset="0"/>
              </a:rPr>
              <a:t> ratio of the mass of air to the mass of fuel for a combustion process</a:t>
            </a:r>
            <a:endParaRPr lang="tr-TR">
              <a:latin typeface="Calibri" pitchFamily="34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 b="44660"/>
          <a:stretch>
            <a:fillRect/>
          </a:stretch>
        </p:blipFill>
        <p:spPr bwMode="auto">
          <a:xfrm>
            <a:off x="4535641" y="2474720"/>
            <a:ext cx="453390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3574" y="3182306"/>
            <a:ext cx="1381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B84E32-6EAC-469A-A3E0-B9D69FCC37A3}"/>
              </a:ext>
            </a:extLst>
          </p:cNvPr>
          <p:cNvSpPr/>
          <p:nvPr/>
        </p:nvSpPr>
        <p:spPr>
          <a:xfrm>
            <a:off x="846657" y="4911249"/>
            <a:ext cx="966084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>
                <a:solidFill>
                  <a:srgbClr val="C00000"/>
                </a:solidFill>
                <a:latin typeface="Calibri" pitchFamily="34" charset="0"/>
              </a:rPr>
              <a:t>Stoichiometric </a:t>
            </a:r>
            <a:r>
              <a:rPr lang="en-US">
                <a:solidFill>
                  <a:srgbClr val="C00000"/>
                </a:solidFill>
                <a:latin typeface="Calibri" pitchFamily="34" charset="0"/>
              </a:rPr>
              <a:t>or </a:t>
            </a:r>
            <a:r>
              <a:rPr lang="en-US" b="1">
                <a:solidFill>
                  <a:srgbClr val="C00000"/>
                </a:solidFill>
                <a:latin typeface="Calibri" pitchFamily="34" charset="0"/>
              </a:rPr>
              <a:t>theoretical air:</a:t>
            </a:r>
            <a:r>
              <a:rPr lang="en-US">
                <a:solidFill>
                  <a:srgbClr val="C00000"/>
                </a:solidFill>
                <a:latin typeface="Calibri" pitchFamily="34" charset="0"/>
              </a:rPr>
              <a:t> </a:t>
            </a:r>
            <a:r>
              <a:rPr lang="en-US">
                <a:latin typeface="Calibri" pitchFamily="34" charset="0"/>
              </a:rPr>
              <a:t>The minimum amount of air needed for the complete combustion of a fuel. Also referred to as the </a:t>
            </a:r>
            <a:r>
              <a:rPr lang="en-US" i="1">
                <a:solidFill>
                  <a:srgbClr val="3333FF"/>
                </a:solidFill>
                <a:latin typeface="Calibri" pitchFamily="34" charset="0"/>
              </a:rPr>
              <a:t>chemically correct amount of air</a:t>
            </a:r>
            <a:r>
              <a:rPr lang="en-US" i="1">
                <a:latin typeface="Calibri" pitchFamily="34" charset="0"/>
              </a:rPr>
              <a:t>, </a:t>
            </a:r>
            <a:r>
              <a:rPr lang="en-US">
                <a:latin typeface="Calibri" pitchFamily="34" charset="0"/>
              </a:rPr>
              <a:t>or </a:t>
            </a:r>
            <a:r>
              <a:rPr lang="en-US" i="1">
                <a:solidFill>
                  <a:srgbClr val="3333FF"/>
                </a:solidFill>
                <a:latin typeface="Calibri" pitchFamily="34" charset="0"/>
              </a:rPr>
              <a:t>100% theoretical air</a:t>
            </a:r>
            <a:r>
              <a:rPr lang="en-US" i="1">
                <a:latin typeface="Calibri" pitchFamily="34" charset="0"/>
              </a:rPr>
              <a:t>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>
                <a:solidFill>
                  <a:srgbClr val="C00000"/>
                </a:solidFill>
                <a:latin typeface="Calibri" pitchFamily="34" charset="0"/>
              </a:rPr>
              <a:t>Stoichiometric</a:t>
            </a:r>
            <a:r>
              <a:rPr lang="en-US" b="1">
                <a:solidFill>
                  <a:srgbClr val="CC00CC"/>
                </a:solidFill>
                <a:latin typeface="Calibri" pitchFamily="34" charset="0"/>
              </a:rPr>
              <a:t> </a:t>
            </a:r>
            <a:r>
              <a:rPr lang="en-US">
                <a:latin typeface="Calibri" pitchFamily="34" charset="0"/>
              </a:rPr>
              <a:t>or</a:t>
            </a:r>
            <a:r>
              <a:rPr lang="en-US">
                <a:solidFill>
                  <a:srgbClr val="CC00CC"/>
                </a:solidFill>
                <a:latin typeface="Calibri" pitchFamily="34" charset="0"/>
              </a:rPr>
              <a:t> </a:t>
            </a:r>
            <a:r>
              <a:rPr lang="en-US" b="1">
                <a:solidFill>
                  <a:srgbClr val="C00000"/>
                </a:solidFill>
                <a:latin typeface="Calibri" pitchFamily="34" charset="0"/>
              </a:rPr>
              <a:t>theoretical combustion:</a:t>
            </a:r>
            <a:r>
              <a:rPr lang="en-US">
                <a:solidFill>
                  <a:srgbClr val="C00000"/>
                </a:solidFill>
                <a:latin typeface="Calibri" pitchFamily="34" charset="0"/>
              </a:rPr>
              <a:t> </a:t>
            </a:r>
            <a:r>
              <a:rPr lang="en-US">
                <a:latin typeface="Calibri" pitchFamily="34" charset="0"/>
              </a:rPr>
              <a:t>The ideal combustion process during which a fuel is burned completely with theoretical air.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B2C11-C01F-4A8B-A5FE-7EB19D09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90BD1-E066-415F-854C-08C58D11F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678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3200">
                <a:solidFill>
                  <a:schemeClr val="bg2"/>
                </a:solidFill>
              </a:rPr>
              <a:t>Excess Air</a:t>
            </a:r>
            <a:endParaRPr lang="en-CA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851" y="2190749"/>
            <a:ext cx="11225349" cy="398621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altLang="en-US" sz="1800"/>
              <a:t>Certain amount of excess air is needed to complete combustion and ensure that release of the entire heat contained in fuel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altLang="en-US" sz="1800"/>
              <a:t>Less air would lead to the incomplete combustion and smoke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altLang="en-US" sz="1800"/>
              <a:t>More excess air: additional heat would be lost in heating the surplus air to the chimney temperature </a:t>
            </a:r>
            <a:r>
              <a:rPr lang="en-GB" altLang="en-US" sz="1800">
                <a:sym typeface="Wingdings" panose="05000000000000000000" pitchFamily="2" charset="2"/>
              </a:rPr>
              <a:t></a:t>
            </a:r>
            <a:r>
              <a:rPr lang="en-GB" altLang="en-US" sz="1800"/>
              <a:t> increased stack loss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1800"/>
              <a:t>Optimally controlled by monitoring the flue gases – 14-15% of CO</a:t>
            </a:r>
            <a:r>
              <a:rPr lang="en-CA" sz="1800" baseline="-25000"/>
              <a:t>2</a:t>
            </a:r>
            <a:r>
              <a:rPr lang="en-CA" sz="1800"/>
              <a:t> and 2-3% for O</a:t>
            </a:r>
            <a:r>
              <a:rPr lang="en-CA" sz="1800" baseline="-25000"/>
              <a:t>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3F20E-05AA-4560-BF18-944BAD4E4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459F0B-CB2D-47AD-BCD2-8A5741D5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015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Theoretical and Actual Combustion Processes</a:t>
            </a:r>
            <a:endParaRPr lang="en-CA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22" y="1828456"/>
            <a:ext cx="12014578" cy="502954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>
                <a:solidFill>
                  <a:srgbClr val="C00000"/>
                </a:solidFill>
                <a:latin typeface="Calibri" pitchFamily="34" charset="0"/>
              </a:rPr>
              <a:t>Complete combustion: </a:t>
            </a:r>
            <a:r>
              <a:rPr lang="en-US" sz="1800">
                <a:latin typeface="Calibri" pitchFamily="34" charset="0"/>
              </a:rPr>
              <a:t>If all the carbon in the fuel burns to CO</a:t>
            </a:r>
            <a:r>
              <a:rPr lang="en-US" sz="1800" baseline="-25000">
                <a:latin typeface="Calibri" pitchFamily="34" charset="0"/>
              </a:rPr>
              <a:t>2</a:t>
            </a:r>
            <a:r>
              <a:rPr lang="en-US" sz="1800">
                <a:latin typeface="Calibri" pitchFamily="34" charset="0"/>
              </a:rPr>
              <a:t>, all the hydrogen burns to H</a:t>
            </a:r>
            <a:r>
              <a:rPr lang="en-US" sz="1800" baseline="-25000">
                <a:latin typeface="Calibri" pitchFamily="34" charset="0"/>
              </a:rPr>
              <a:t>2</a:t>
            </a:r>
            <a:r>
              <a:rPr lang="en-US" sz="1800">
                <a:latin typeface="Calibri" pitchFamily="34" charset="0"/>
              </a:rPr>
              <a:t>O, and all the sulfur (if any) burns to SO</a:t>
            </a:r>
            <a:r>
              <a:rPr lang="en-US" sz="1800" baseline="-25000">
                <a:latin typeface="Calibri" pitchFamily="34" charset="0"/>
              </a:rPr>
              <a:t>2</a:t>
            </a:r>
            <a:r>
              <a:rPr lang="en-US" sz="1800">
                <a:latin typeface="Calibri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>
                <a:solidFill>
                  <a:srgbClr val="C00000"/>
                </a:solidFill>
                <a:latin typeface="Calibri" pitchFamily="34" charset="0"/>
              </a:rPr>
              <a:t>Incomplete combustion: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 </a:t>
            </a:r>
            <a:r>
              <a:rPr lang="en-US" sz="1800">
                <a:latin typeface="Calibri" pitchFamily="34" charset="0"/>
              </a:rPr>
              <a:t>If the combustion products contain any unburned fuel or components such as C, H</a:t>
            </a:r>
            <a:r>
              <a:rPr lang="en-US" sz="1800" baseline="-25000">
                <a:latin typeface="Calibri" pitchFamily="34" charset="0"/>
              </a:rPr>
              <a:t>2</a:t>
            </a:r>
            <a:r>
              <a:rPr lang="en-US" sz="1800">
                <a:latin typeface="Calibri" pitchFamily="34" charset="0"/>
              </a:rPr>
              <a:t>, CO, or OH.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>
                <a:solidFill>
                  <a:srgbClr val="C00000"/>
                </a:solidFill>
                <a:latin typeface="Calibri" pitchFamily="34" charset="0"/>
              </a:rPr>
              <a:t>Reasons for incomplete combustion: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 </a:t>
            </a:r>
            <a:endParaRPr lang="tr-TR" sz="1800">
              <a:solidFill>
                <a:srgbClr val="C00000"/>
              </a:solidFill>
              <a:latin typeface="Calibri" pitchFamily="34" charset="0"/>
            </a:endParaRPr>
          </a:p>
          <a:p>
            <a:pPr marL="627063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tr-TR" sz="1800">
                <a:latin typeface="Calibri" pitchFamily="34" charset="0"/>
              </a:rPr>
              <a:t>- </a:t>
            </a:r>
            <a:r>
              <a:rPr lang="en-US" sz="1800">
                <a:latin typeface="Calibri" pitchFamily="34" charset="0"/>
              </a:rPr>
              <a:t> </a:t>
            </a:r>
            <a:r>
              <a:rPr lang="en-US" sz="1800" i="1">
                <a:solidFill>
                  <a:srgbClr val="D60093"/>
                </a:solidFill>
                <a:latin typeface="Calibri" pitchFamily="34" charset="0"/>
              </a:rPr>
              <a:t>Insufficient oxygen</a:t>
            </a:r>
            <a:endParaRPr lang="tr-TR" sz="1800" i="1">
              <a:solidFill>
                <a:srgbClr val="D60093"/>
              </a:solidFill>
              <a:latin typeface="Calibri" pitchFamily="34" charset="0"/>
            </a:endParaRPr>
          </a:p>
          <a:p>
            <a:pPr marL="627063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tr-TR" sz="1800">
                <a:latin typeface="Calibri" pitchFamily="34" charset="0"/>
              </a:rPr>
              <a:t>- </a:t>
            </a:r>
            <a:r>
              <a:rPr lang="en-US" sz="1800" i="1">
                <a:latin typeface="Calibri" pitchFamily="34" charset="0"/>
              </a:rPr>
              <a:t> </a:t>
            </a:r>
            <a:r>
              <a:rPr lang="en-US" sz="1800" i="1">
                <a:solidFill>
                  <a:srgbClr val="D60093"/>
                </a:solidFill>
                <a:latin typeface="Calibri" pitchFamily="34" charset="0"/>
              </a:rPr>
              <a:t>Insufficient mixing</a:t>
            </a:r>
            <a:r>
              <a:rPr lang="en-US" sz="1800">
                <a:solidFill>
                  <a:srgbClr val="D60093"/>
                </a:solidFill>
                <a:latin typeface="Calibri" pitchFamily="34" charset="0"/>
              </a:rPr>
              <a:t> </a:t>
            </a:r>
            <a:r>
              <a:rPr lang="en-US" sz="1800">
                <a:latin typeface="Calibri" pitchFamily="34" charset="0"/>
              </a:rPr>
              <a:t>in the combustion chamber during the limited time that the fuel and the oxygen are in contact</a:t>
            </a:r>
            <a:endParaRPr lang="tr-TR" sz="1800">
              <a:latin typeface="Calibri" pitchFamily="34" charset="0"/>
            </a:endParaRPr>
          </a:p>
          <a:p>
            <a:pPr marL="627063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tr-TR" sz="1800">
                <a:latin typeface="Calibri" pitchFamily="34" charset="0"/>
              </a:rPr>
              <a:t>- </a:t>
            </a:r>
            <a:r>
              <a:rPr lang="en-US" sz="1800">
                <a:latin typeface="Calibri" pitchFamily="34" charset="0"/>
              </a:rPr>
              <a:t> </a:t>
            </a:r>
            <a:r>
              <a:rPr lang="en-US" sz="1800" i="1">
                <a:solidFill>
                  <a:srgbClr val="D60093"/>
                </a:solidFill>
                <a:latin typeface="Calibri" pitchFamily="34" charset="0"/>
              </a:rPr>
              <a:t>Dissociation </a:t>
            </a:r>
            <a:r>
              <a:rPr lang="en-US" sz="1800">
                <a:latin typeface="Calibri" pitchFamily="34" charset="0"/>
              </a:rPr>
              <a:t>(at high temperatures)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Oxygen has a much greater tendency to combine with hydrogen than it does with carbon. Therefore, the hydrogen in the fuel normally burns to completion, forming H</a:t>
            </a:r>
            <a:r>
              <a:rPr lang="en-US" sz="1800" baseline="-25000">
                <a:latin typeface="Calibri" pitchFamily="34" charset="0"/>
              </a:rPr>
              <a:t>2</a:t>
            </a:r>
            <a:r>
              <a:rPr lang="en-US" sz="1800">
                <a:latin typeface="Calibri" pitchFamily="34" charset="0"/>
              </a:rPr>
              <a:t>O</a:t>
            </a:r>
          </a:p>
          <a:p>
            <a:endParaRPr lang="en-CA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6DE6EB-AC6B-4A99-BD0C-1E4BD38C4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BFC6B-DA03-4D50-8830-4C59446FE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503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Pollutants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4500" y="1828457"/>
            <a:ext cx="9628632" cy="2472082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latin typeface="Calibri" pitchFamily="34" charset="0"/>
              </a:rPr>
              <a:t>Main air pollutants resulting from the combustion of fossil fuels</a:t>
            </a:r>
            <a:r>
              <a:rPr lang="tr-TR">
                <a:latin typeface="Calibri" pitchFamily="34" charset="0"/>
              </a:rPr>
              <a:t> are</a:t>
            </a:r>
            <a:endParaRPr lang="en-US">
              <a:latin typeface="Calibri" pitchFamily="34" charset="0"/>
            </a:endParaRPr>
          </a:p>
          <a:p>
            <a:pPr marL="809625" indent="-452438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tr-TR">
                <a:solidFill>
                  <a:srgbClr val="D60093"/>
                </a:solidFill>
                <a:latin typeface="Calibri" pitchFamily="34" charset="0"/>
              </a:rPr>
              <a:t>Particulate matter </a:t>
            </a:r>
            <a:r>
              <a:rPr lang="tr-TR">
                <a:latin typeface="Calibri" pitchFamily="34" charset="0"/>
              </a:rPr>
              <a:t>(PM)</a:t>
            </a:r>
          </a:p>
          <a:p>
            <a:pPr marL="809625" indent="-452438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tr-TR">
                <a:solidFill>
                  <a:srgbClr val="D60093"/>
                </a:solidFill>
                <a:latin typeface="Calibri" pitchFamily="34" charset="0"/>
              </a:rPr>
              <a:t>Sulfur dioxide </a:t>
            </a:r>
            <a:r>
              <a:rPr lang="tr-TR">
                <a:latin typeface="Calibri" pitchFamily="34" charset="0"/>
              </a:rPr>
              <a:t>(SO</a:t>
            </a:r>
            <a:r>
              <a:rPr lang="tr-TR" baseline="-25000">
                <a:latin typeface="Calibri" pitchFamily="34" charset="0"/>
              </a:rPr>
              <a:t>2</a:t>
            </a:r>
            <a:r>
              <a:rPr lang="tr-TR">
                <a:latin typeface="Calibri" pitchFamily="34" charset="0"/>
              </a:rPr>
              <a:t>)</a:t>
            </a:r>
          </a:p>
          <a:p>
            <a:pPr marL="809625" indent="-452438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tr-TR">
                <a:solidFill>
                  <a:srgbClr val="D60093"/>
                </a:solidFill>
                <a:latin typeface="Calibri" pitchFamily="34" charset="0"/>
              </a:rPr>
              <a:t>Nitrogen oxides </a:t>
            </a:r>
            <a:r>
              <a:rPr lang="tr-TR">
                <a:latin typeface="Calibri" pitchFamily="34" charset="0"/>
              </a:rPr>
              <a:t>(NO</a:t>
            </a:r>
            <a:r>
              <a:rPr lang="tr-TR" baseline="-25000">
                <a:latin typeface="Calibri" pitchFamily="34" charset="0"/>
              </a:rPr>
              <a:t>x</a:t>
            </a:r>
            <a:r>
              <a:rPr lang="tr-TR">
                <a:latin typeface="Calibri" pitchFamily="34" charset="0"/>
              </a:rPr>
              <a:t>)</a:t>
            </a:r>
          </a:p>
          <a:p>
            <a:pPr marL="809625" indent="-452438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tr-TR">
                <a:solidFill>
                  <a:srgbClr val="D60093"/>
                </a:solidFill>
                <a:latin typeface="Calibri" pitchFamily="34" charset="0"/>
              </a:rPr>
              <a:t>Hydrocarbons</a:t>
            </a:r>
            <a:r>
              <a:rPr lang="tr-TR">
                <a:latin typeface="Calibri" pitchFamily="34" charset="0"/>
              </a:rPr>
              <a:t> (HC) including </a:t>
            </a:r>
            <a:r>
              <a:rPr lang="tr-TR">
                <a:solidFill>
                  <a:srgbClr val="D60093"/>
                </a:solidFill>
                <a:latin typeface="Calibri" pitchFamily="34" charset="0"/>
              </a:rPr>
              <a:t>carbon soot particles </a:t>
            </a:r>
            <a:r>
              <a:rPr lang="tr-TR">
                <a:latin typeface="Calibri" pitchFamily="34" charset="0"/>
              </a:rPr>
              <a:t>(C)</a:t>
            </a:r>
          </a:p>
          <a:p>
            <a:pPr marL="809625" indent="-452438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tr-TR">
                <a:solidFill>
                  <a:srgbClr val="D60093"/>
                </a:solidFill>
                <a:latin typeface="Calibri" pitchFamily="34" charset="0"/>
              </a:rPr>
              <a:t>Carbon monoxide </a:t>
            </a:r>
            <a:r>
              <a:rPr lang="tr-TR">
                <a:latin typeface="Calibri" pitchFamily="34" charset="0"/>
              </a:rPr>
              <a:t>(CO)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0424" y="4222161"/>
            <a:ext cx="8678368" cy="255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B5C44-3CAC-431F-A67C-067F7425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5818" y="6346101"/>
            <a:ext cx="1968898" cy="365125"/>
          </a:xfrm>
        </p:spPr>
        <p:txBody>
          <a:bodyPr/>
          <a:lstStyle/>
          <a:p>
            <a:fld id="{BD266BE7-899D-4075-917F-DBDE33B6B692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331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Source of pollutants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solidFill>
                  <a:srgbClr val="D60093"/>
                </a:solidFill>
                <a:latin typeface="Calibri" pitchFamily="34" charset="0"/>
              </a:rPr>
              <a:t>Particulate matter </a:t>
            </a:r>
            <a:r>
              <a:rPr lang="en-US" sz="1800">
                <a:latin typeface="Calibri" pitchFamily="34" charset="0"/>
              </a:rPr>
              <a:t>is commonly called ash and it is produced mostly when coal or oil is burned.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solidFill>
                  <a:srgbClr val="D60093"/>
                </a:solidFill>
                <a:latin typeface="Calibri" pitchFamily="34" charset="0"/>
              </a:rPr>
              <a:t>SO</a:t>
            </a:r>
            <a:r>
              <a:rPr lang="en-US" sz="1800" baseline="-25000">
                <a:solidFill>
                  <a:srgbClr val="D60093"/>
                </a:solidFill>
                <a:latin typeface="Calibri" pitchFamily="34" charset="0"/>
              </a:rPr>
              <a:t>2</a:t>
            </a:r>
            <a:r>
              <a:rPr lang="en-US" sz="1800">
                <a:latin typeface="Calibri" pitchFamily="34" charset="0"/>
              </a:rPr>
              <a:t> is inevitably produced when the fuel contains sulfur. </a:t>
            </a:r>
            <a:endParaRPr lang="tr-TR" sz="180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solidFill>
                  <a:srgbClr val="D60093"/>
                </a:solidFill>
                <a:latin typeface="Calibri" pitchFamily="34" charset="0"/>
              </a:rPr>
              <a:t>NO</a:t>
            </a:r>
            <a:r>
              <a:rPr lang="tr-TR" sz="1800" baseline="-25000">
                <a:solidFill>
                  <a:srgbClr val="D60093"/>
                </a:solidFill>
                <a:latin typeface="Calibri" pitchFamily="34" charset="0"/>
              </a:rPr>
              <a:t>x</a:t>
            </a:r>
            <a:r>
              <a:rPr lang="en-US" sz="1800">
                <a:solidFill>
                  <a:srgbClr val="D60093"/>
                </a:solidFill>
                <a:latin typeface="Calibri" pitchFamily="34" charset="0"/>
              </a:rPr>
              <a:t> </a:t>
            </a:r>
            <a:r>
              <a:rPr lang="en-US" sz="1800">
                <a:latin typeface="Calibri" pitchFamily="34" charset="0"/>
              </a:rPr>
              <a:t>generation is due to high temperature reactions between atomic nitrogen and oxygen. </a:t>
            </a:r>
            <a:endParaRPr lang="tr-TR" sz="180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solidFill>
                  <a:srgbClr val="D60093"/>
                </a:solidFill>
                <a:latin typeface="Calibri" pitchFamily="34" charset="0"/>
              </a:rPr>
              <a:t>HC</a:t>
            </a:r>
            <a:r>
              <a:rPr lang="en-US" sz="1800">
                <a:latin typeface="Calibri" pitchFamily="34" charset="0"/>
              </a:rPr>
              <a:t>, </a:t>
            </a:r>
            <a:r>
              <a:rPr lang="en-US" sz="1800">
                <a:solidFill>
                  <a:srgbClr val="D60093"/>
                </a:solidFill>
                <a:latin typeface="Calibri" pitchFamily="34" charset="0"/>
              </a:rPr>
              <a:t>C</a:t>
            </a:r>
            <a:r>
              <a:rPr lang="en-US" sz="1800">
                <a:latin typeface="Calibri" pitchFamily="34" charset="0"/>
              </a:rPr>
              <a:t>, and </a:t>
            </a:r>
            <a:r>
              <a:rPr lang="en-US" sz="1800">
                <a:solidFill>
                  <a:srgbClr val="D60093"/>
                </a:solidFill>
                <a:latin typeface="Calibri" pitchFamily="34" charset="0"/>
              </a:rPr>
              <a:t>CO</a:t>
            </a:r>
            <a:r>
              <a:rPr lang="en-US" sz="1800">
                <a:latin typeface="Calibri" pitchFamily="34" charset="0"/>
              </a:rPr>
              <a:t> emissions are mainly produced due to incomplete combustion which may be due to insufficient oxygen, insufficient mixing of fuel and air, etc. </a:t>
            </a:r>
            <a:endParaRPr lang="tr-TR" sz="180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tr-TR" sz="1800">
              <a:latin typeface="Calibri" pitchFamily="34" charset="0"/>
            </a:endParaRPr>
          </a:p>
          <a:p>
            <a:endParaRPr lang="en-CA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B7B66-59B9-4F6C-B1F3-16DA8A55C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0EB00-C63E-4862-9BAF-5C697FD32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15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EC49B7-BB84-4F7A-AC5D-22F365ED0AFE}"/>
              </a:ext>
            </a:extLst>
          </p:cNvPr>
          <p:cNvSpPr/>
          <p:nvPr/>
        </p:nvSpPr>
        <p:spPr>
          <a:xfrm>
            <a:off x="435829" y="4575214"/>
            <a:ext cx="11756171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Methods of minimizing harmful emissions: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The first one is to design and </a:t>
            </a:r>
            <a:r>
              <a:rPr lang="en-US">
                <a:solidFill>
                  <a:srgbClr val="D60093"/>
                </a:solidFill>
              </a:rPr>
              <a:t>optimize the combustion process </a:t>
            </a:r>
            <a:r>
              <a:rPr lang="en-US"/>
              <a:t>such that minimum emissions are generated. </a:t>
            </a:r>
            <a:endParaRPr lang="tr-TR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The second method involves </a:t>
            </a:r>
            <a:r>
              <a:rPr lang="en-US">
                <a:solidFill>
                  <a:srgbClr val="D60093"/>
                </a:solidFill>
              </a:rPr>
              <a:t>after treatment</a:t>
            </a:r>
            <a:r>
              <a:rPr lang="en-US"/>
              <a:t>. </a:t>
            </a:r>
            <a:r>
              <a:rPr lang="en-IN"/>
              <a:t> </a:t>
            </a:r>
            <a:r>
              <a:rPr lang="en-US"/>
              <a:t>In this method, the exhaust gases leaving the combustion chamber goes through some systems in which harmful components are treated or collected.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520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>
                <a:solidFill>
                  <a:schemeClr val="bg2"/>
                </a:solidFill>
              </a:rPr>
              <a:t>Particulate Matter</a:t>
            </a:r>
            <a:endParaRPr lang="en-CA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575" y="2190749"/>
            <a:ext cx="11782425" cy="398621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Small solid and liquid particles suspended in air is generally referred to as particulate matter (PM). </a:t>
            </a:r>
            <a:endParaRPr lang="tr-TR" sz="180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sz="1800" b="1">
                <a:solidFill>
                  <a:srgbClr val="C00000"/>
                </a:solidFill>
                <a:latin typeface="Calibri" pitchFamily="34" charset="0"/>
              </a:rPr>
              <a:t>Primary </a:t>
            </a:r>
            <a:r>
              <a:rPr lang="tr-TR" sz="1800" b="1">
                <a:solidFill>
                  <a:srgbClr val="C00000"/>
                </a:solidFill>
                <a:latin typeface="Calibri" pitchFamily="34" charset="0"/>
              </a:rPr>
              <a:t>Content:</a:t>
            </a:r>
            <a:r>
              <a:rPr lang="tr-TR" sz="1800">
                <a:latin typeface="Calibri" pitchFamily="34" charset="0"/>
              </a:rPr>
              <a:t> </a:t>
            </a:r>
            <a:r>
              <a:rPr lang="en-US" sz="1800">
                <a:latin typeface="Calibri" pitchFamily="34" charset="0"/>
              </a:rPr>
              <a:t>A primary group of PM is ash and soot particles generated from the combustion of coal and oil. </a:t>
            </a:r>
            <a:endParaRPr lang="tr-TR" sz="180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1800" b="1">
                <a:solidFill>
                  <a:srgbClr val="C00000"/>
                </a:solidFill>
                <a:latin typeface="Calibri" pitchFamily="34" charset="0"/>
              </a:rPr>
              <a:t>Secondary PM:</a:t>
            </a:r>
            <a:r>
              <a:rPr lang="tr-TR" sz="1800">
                <a:latin typeface="Calibri" pitchFamily="34" charset="0"/>
              </a:rPr>
              <a:t> </a:t>
            </a:r>
            <a:r>
              <a:rPr lang="en-US" sz="1800">
                <a:latin typeface="Calibri" pitchFamily="34" charset="0"/>
              </a:rPr>
              <a:t>Nitrates and sulfates are formed as a result of SO</a:t>
            </a:r>
            <a:r>
              <a:rPr lang="en-US" sz="1800" baseline="-25000">
                <a:latin typeface="Calibri" pitchFamily="34" charset="0"/>
              </a:rPr>
              <a:t>2</a:t>
            </a:r>
            <a:r>
              <a:rPr lang="en-US" sz="1800">
                <a:latin typeface="Calibri" pitchFamily="34" charset="0"/>
              </a:rPr>
              <a:t> and NO</a:t>
            </a:r>
            <a:r>
              <a:rPr lang="en-US" sz="1800" baseline="-25000">
                <a:latin typeface="Calibri" pitchFamily="34" charset="0"/>
              </a:rPr>
              <a:t>x</a:t>
            </a:r>
            <a:r>
              <a:rPr lang="en-US" sz="1800">
                <a:latin typeface="Calibri" pitchFamily="34" charset="0"/>
              </a:rPr>
              <a:t> emissions, and referred to as secondary PM.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Many manufacturing and other industrial processes are responsible for the production of various PMs. </a:t>
            </a:r>
            <a:endParaRPr lang="tr-TR" sz="180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Dust particles from roads and construction and agricultural activities as well as iron, silicon, soil, and materials of earth can also be considered as part of PM.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1800" b="1">
                <a:solidFill>
                  <a:srgbClr val="C00000"/>
                </a:solidFill>
                <a:latin typeface="Calibri" pitchFamily="34" charset="0"/>
              </a:rPr>
              <a:t>PM10:</a:t>
            </a:r>
            <a:r>
              <a:rPr lang="tr-TR" sz="1800">
                <a:latin typeface="Calibri" pitchFamily="34" charset="0"/>
              </a:rPr>
              <a:t> </a:t>
            </a:r>
            <a:r>
              <a:rPr lang="en-US" sz="1800">
                <a:latin typeface="Calibri" pitchFamily="34" charset="0"/>
              </a:rPr>
              <a:t>When the particles are less than 10 micrometers and classified as </a:t>
            </a:r>
            <a:r>
              <a:rPr lang="en-US" sz="1800">
                <a:solidFill>
                  <a:srgbClr val="D60093"/>
                </a:solidFill>
                <a:latin typeface="Calibri" pitchFamily="34" charset="0"/>
              </a:rPr>
              <a:t>coarse</a:t>
            </a:r>
            <a:r>
              <a:rPr lang="en-US" sz="1800">
                <a:latin typeface="Calibri" pitchFamily="34" charset="0"/>
              </a:rPr>
              <a:t>. </a:t>
            </a:r>
            <a:endParaRPr lang="tr-TR" sz="180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>
                <a:solidFill>
                  <a:srgbClr val="C00000"/>
                </a:solidFill>
                <a:latin typeface="Calibri" pitchFamily="34" charset="0"/>
              </a:rPr>
              <a:t>PM2.5</a:t>
            </a:r>
            <a:r>
              <a:rPr lang="tr-TR" sz="1800" b="1">
                <a:solidFill>
                  <a:srgbClr val="C00000"/>
                </a:solidFill>
                <a:latin typeface="Calibri" pitchFamily="34" charset="0"/>
              </a:rPr>
              <a:t>:</a:t>
            </a:r>
            <a:r>
              <a:rPr lang="en-US" sz="1800">
                <a:latin typeface="Calibri" pitchFamily="34" charset="0"/>
              </a:rPr>
              <a:t> </a:t>
            </a:r>
            <a:r>
              <a:rPr lang="tr-TR" sz="1800">
                <a:latin typeface="Calibri" pitchFamily="34" charset="0"/>
              </a:rPr>
              <a:t>It r</a:t>
            </a:r>
            <a:r>
              <a:rPr lang="en-US" sz="1800" err="1">
                <a:latin typeface="Calibri" pitchFamily="34" charset="0"/>
              </a:rPr>
              <a:t>efers</a:t>
            </a:r>
            <a:r>
              <a:rPr lang="en-US" sz="1800">
                <a:latin typeface="Calibri" pitchFamily="34" charset="0"/>
              </a:rPr>
              <a:t> to particles less than 2.5 mm, and referred to as </a:t>
            </a:r>
            <a:r>
              <a:rPr lang="en-US" sz="1800">
                <a:solidFill>
                  <a:srgbClr val="D60093"/>
                </a:solidFill>
                <a:latin typeface="Calibri" pitchFamily="34" charset="0"/>
              </a:rPr>
              <a:t>fine</a:t>
            </a:r>
            <a:r>
              <a:rPr lang="en-US" sz="1800">
                <a:latin typeface="Calibri" pitchFamily="34" charset="0"/>
              </a:rPr>
              <a:t>. </a:t>
            </a:r>
            <a:endParaRPr lang="tr-TR" sz="1800">
              <a:latin typeface="Calibri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IN" sz="1800" i="1">
                <a:latin typeface="Calibri" pitchFamily="34" charset="0"/>
              </a:rPr>
              <a:t>“</a:t>
            </a:r>
            <a:r>
              <a:rPr lang="tr-TR" sz="1800" i="1">
                <a:latin typeface="Calibri" pitchFamily="34" charset="0"/>
              </a:rPr>
              <a:t>A</a:t>
            </a:r>
            <a:r>
              <a:rPr lang="en-US" sz="1800" i="1">
                <a:latin typeface="Calibri" pitchFamily="34" charset="0"/>
              </a:rPr>
              <a:t>bout 1 g of PM is released to the environment for each kWh of electricity produced from a coal-fired power plant”</a:t>
            </a:r>
            <a:endParaRPr lang="tr-TR" sz="1800" i="1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tr-TR" sz="1800">
              <a:latin typeface="Calibri" pitchFamily="34" charset="0"/>
            </a:endParaRPr>
          </a:p>
          <a:p>
            <a:endParaRPr lang="en-CA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A75F8-7421-43BC-9197-F68B1D3EE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52794-7EF9-4C71-A46A-D12A71FB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531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Health impacts of PM2.5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" y="2190749"/>
            <a:ext cx="5505450" cy="3986213"/>
          </a:xfrm>
        </p:spPr>
        <p:txBody>
          <a:bodyPr>
            <a:normAutofit/>
          </a:bodyPr>
          <a:lstStyle/>
          <a:p>
            <a:r>
              <a:rPr lang="en-US" sz="1800">
                <a:latin typeface="Calibri" pitchFamily="34" charset="0"/>
              </a:rPr>
              <a:t>PM2.5 can penetrate deeply into the respiratory system, and therefore it is more dangerous to health than PM10</a:t>
            </a:r>
            <a:endParaRPr lang="en-IN" sz="1800">
              <a:latin typeface="Calibri" pitchFamily="34" charset="0"/>
            </a:endParaRPr>
          </a:p>
          <a:p>
            <a:endParaRPr lang="en-CA" sz="1800"/>
          </a:p>
        </p:txBody>
      </p:sp>
      <p:pic>
        <p:nvPicPr>
          <p:cNvPr id="7170" name="Picture 2" descr="Sustainability 13 03726 g0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432" y="1839499"/>
            <a:ext cx="5820205" cy="50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D821-326D-4A50-ADB9-6AEB062BC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0937" y="6367393"/>
            <a:ext cx="1968898" cy="365125"/>
          </a:xfrm>
        </p:spPr>
        <p:txBody>
          <a:bodyPr/>
          <a:lstStyle/>
          <a:p>
            <a:fld id="{BD266BE7-899D-4075-917F-DBDE33B6B692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011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>
                <a:solidFill>
                  <a:schemeClr val="bg2"/>
                </a:solidFill>
              </a:rPr>
              <a:t>Sulfur Dioxide</a:t>
            </a:r>
            <a:endParaRPr lang="en-CA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2036417"/>
            <a:ext cx="9628632" cy="3986213"/>
          </a:xfrm>
        </p:spPr>
        <p:txBody>
          <a:bodyPr>
            <a:noAutofit/>
          </a:bodyPr>
          <a:lstStyle/>
          <a:p>
            <a:r>
              <a:rPr lang="en-US" sz="1800">
                <a:latin typeface="Calibri" pitchFamily="34" charset="0"/>
              </a:rPr>
              <a:t>Fossil fuels are mixtures of various chemicals, including some amounts of sulfur.</a:t>
            </a:r>
          </a:p>
          <a:p>
            <a:r>
              <a:rPr lang="en-US" sz="1800">
                <a:latin typeface="Calibri" pitchFamily="34" charset="0"/>
              </a:rPr>
              <a:t>The sulfur in the fuel reacts with oxygen to form sulfur dioxide (SO</a:t>
            </a:r>
            <a:r>
              <a:rPr lang="en-US" sz="1800" baseline="-25000">
                <a:latin typeface="Calibri" pitchFamily="34" charset="0"/>
              </a:rPr>
              <a:t>2</a:t>
            </a:r>
            <a:r>
              <a:rPr lang="en-US" sz="1800">
                <a:latin typeface="Calibri" pitchFamily="34" charset="0"/>
              </a:rPr>
              <a:t>)</a:t>
            </a:r>
          </a:p>
          <a:p>
            <a:endParaRPr lang="tr-TR" sz="180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1800" b="1">
                <a:solidFill>
                  <a:srgbClr val="C00000"/>
                </a:solidFill>
                <a:latin typeface="Calibri" pitchFamily="34" charset="0"/>
              </a:rPr>
              <a:t>Sulfur in coal:</a:t>
            </a:r>
            <a:r>
              <a:rPr lang="tr-TR" sz="1800">
                <a:latin typeface="Calibri" pitchFamily="34" charset="0"/>
              </a:rPr>
              <a:t> </a:t>
            </a:r>
            <a:r>
              <a:rPr lang="en-US" sz="1800">
                <a:latin typeface="Calibri" pitchFamily="34" charset="0"/>
              </a:rPr>
              <a:t>Coal contains the most amount of sulfur among fossil fuels. </a:t>
            </a:r>
          </a:p>
          <a:p>
            <a:pPr marL="990600" indent="-361950"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Bituminous coal contains 0.5 to 4.0</a:t>
            </a:r>
            <a:r>
              <a:rPr lang="tr-TR" sz="1800">
                <a:latin typeface="Calibri" pitchFamily="34" charset="0"/>
              </a:rPr>
              <a:t>%</a:t>
            </a:r>
            <a:r>
              <a:rPr lang="en-US" sz="1800">
                <a:latin typeface="Calibri" pitchFamily="34" charset="0"/>
              </a:rPr>
              <a:t> sulfur by mass</a:t>
            </a:r>
            <a:r>
              <a:rPr lang="tr-TR" sz="1800">
                <a:latin typeface="Calibri" pitchFamily="34" charset="0"/>
              </a:rPr>
              <a:t>.</a:t>
            </a:r>
            <a:r>
              <a:rPr lang="en-US" sz="1800">
                <a:latin typeface="Calibri" pitchFamily="34" charset="0"/>
              </a:rPr>
              <a:t> </a:t>
            </a:r>
            <a:endParaRPr lang="tr-TR" sz="1800">
              <a:latin typeface="Calibri" pitchFamily="34" charset="0"/>
            </a:endParaRPr>
          </a:p>
          <a:p>
            <a:pPr marL="990600" indent="-361950"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Subbituminous coal typically contains an average of 0.4</a:t>
            </a:r>
            <a:r>
              <a:rPr lang="tr-TR" sz="1800">
                <a:latin typeface="Calibri" pitchFamily="34" charset="0"/>
              </a:rPr>
              <a:t>%</a:t>
            </a:r>
            <a:r>
              <a:rPr lang="en-US" sz="1800">
                <a:latin typeface="Calibri" pitchFamily="34" charset="0"/>
              </a:rPr>
              <a:t> by mass. </a:t>
            </a:r>
            <a:endParaRPr lang="tr-TR" sz="1800">
              <a:latin typeface="Calibri" pitchFamily="34" charset="0"/>
            </a:endParaRPr>
          </a:p>
          <a:p>
            <a:pPr marL="990600" indent="-361950"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Low-sulfur coal is more desirable and has high monetary value. </a:t>
            </a:r>
            <a:endParaRPr lang="tr-TR" sz="180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1800" b="1">
                <a:solidFill>
                  <a:srgbClr val="C00000"/>
                </a:solidFill>
                <a:latin typeface="Calibri" pitchFamily="34" charset="0"/>
              </a:rPr>
              <a:t>Sulfur in oil:</a:t>
            </a:r>
            <a:r>
              <a:rPr lang="tr-TR" sz="1800">
                <a:latin typeface="Calibri" pitchFamily="34" charset="0"/>
              </a:rPr>
              <a:t> </a:t>
            </a:r>
            <a:r>
              <a:rPr lang="en-US" sz="1800">
                <a:latin typeface="Calibri" pitchFamily="34" charset="0"/>
              </a:rPr>
              <a:t>Mass percentage of sulfur in oil may range between 0.3 and 2.3</a:t>
            </a:r>
            <a:r>
              <a:rPr lang="tr-TR" sz="1800">
                <a:latin typeface="Calibri" pitchFamily="34" charset="0"/>
              </a:rPr>
              <a:t>%.</a:t>
            </a:r>
            <a:r>
              <a:rPr lang="en-US" sz="1800">
                <a:latin typeface="Calibri" pitchFamily="34" charset="0"/>
              </a:rPr>
              <a:t> </a:t>
            </a:r>
            <a:endParaRPr lang="tr-TR" sz="180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1800" b="1">
                <a:solidFill>
                  <a:srgbClr val="C00000"/>
                </a:solidFill>
                <a:latin typeface="Calibri" pitchFamily="34" charset="0"/>
              </a:rPr>
              <a:t>Sulfur in natural gas:</a:t>
            </a:r>
            <a:r>
              <a:rPr lang="tr-TR" sz="1800">
                <a:latin typeface="Calibri" pitchFamily="34" charset="0"/>
              </a:rPr>
              <a:t> </a:t>
            </a:r>
            <a:r>
              <a:rPr lang="en-US" sz="1800">
                <a:latin typeface="Calibri" pitchFamily="34" charset="0"/>
              </a:rPr>
              <a:t>Natural gas also contains sulfur with varying amounts when extracted from the ground but it is removed in gas treatment plants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tr-TR" sz="1800">
              <a:latin typeface="Calibri" pitchFamily="34" charset="0"/>
            </a:endParaRPr>
          </a:p>
          <a:p>
            <a:endParaRPr lang="en-CA" sz="180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07776" y="2857500"/>
            <a:ext cx="174307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A8ADB-2D6B-4B8D-8761-E3AF6610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6A8FD-555F-4937-9596-C06057643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878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Health effects of SO</a:t>
            </a:r>
            <a:r>
              <a:rPr lang="en-CA" baseline="-25000"/>
              <a:t>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8173" y="2167423"/>
            <a:ext cx="6453827" cy="398621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Longer exposures at low concentrations and shorter exposures at high concentrations may result in the similar health effects. </a:t>
            </a:r>
            <a:endParaRPr lang="tr-TR" sz="180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When SO</a:t>
            </a:r>
            <a:r>
              <a:rPr lang="en-US" sz="1800" baseline="-25000">
                <a:latin typeface="Calibri" pitchFamily="34" charset="0"/>
              </a:rPr>
              <a:t>2</a:t>
            </a:r>
            <a:r>
              <a:rPr lang="en-US" sz="1800">
                <a:latin typeface="Calibri" pitchFamily="34" charset="0"/>
              </a:rPr>
              <a:t> level in atmosphere is more than 1 ppm, it can lead to airway constriction. </a:t>
            </a:r>
            <a:endParaRPr lang="tr-TR" sz="180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The health effects of SO</a:t>
            </a:r>
            <a:r>
              <a:rPr lang="en-US" sz="1800" baseline="-25000">
                <a:latin typeface="Calibri" pitchFamily="34" charset="0"/>
              </a:rPr>
              <a:t>2</a:t>
            </a:r>
            <a:r>
              <a:rPr lang="en-US" sz="1800">
                <a:latin typeface="Calibri" pitchFamily="34" charset="0"/>
              </a:rPr>
              <a:t> include respiratory, lung, and cardiovascular illnesses. </a:t>
            </a:r>
            <a:endParaRPr lang="tr-TR" sz="180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Children and elderly with asthma and breathing problems are more sensitive to SO</a:t>
            </a:r>
            <a:r>
              <a:rPr lang="en-US" sz="1800" baseline="-25000">
                <a:latin typeface="Calibri" pitchFamily="34" charset="0"/>
              </a:rPr>
              <a:t>2</a:t>
            </a:r>
            <a:r>
              <a:rPr lang="en-US" sz="1800">
                <a:latin typeface="Calibri" pitchFamily="34" charset="0"/>
              </a:rPr>
              <a:t> exposure. </a:t>
            </a:r>
            <a:endParaRPr lang="tr-TR" sz="180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It also negatively affects ecosystems of rivers, lakes, and forests. </a:t>
            </a:r>
            <a:endParaRPr lang="tr-TR" sz="1800">
              <a:latin typeface="Calibri" pitchFamily="34" charset="0"/>
            </a:endParaRPr>
          </a:p>
          <a:p>
            <a:endParaRPr lang="en-CA" sz="180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" y="1817378"/>
            <a:ext cx="5238750" cy="499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5C484-1936-4EF7-936C-F8CC84B9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9589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World energy need by fuel type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E6735-C445-4367-94E3-7915F9CFC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85" y="2046821"/>
            <a:ext cx="4881626" cy="4699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4F9F96-5AC4-42DA-A035-0A925E7F3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941" y="2046820"/>
            <a:ext cx="4613747" cy="469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90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>
                <a:solidFill>
                  <a:schemeClr val="bg2"/>
                </a:solidFill>
              </a:rPr>
              <a:t>Nitrogen Oxides</a:t>
            </a:r>
            <a:endParaRPr lang="en-CA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5826" y="1828456"/>
            <a:ext cx="10448924" cy="420086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Nitrogen oxides are produced at 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high combustion temperatures </a:t>
            </a:r>
            <a:r>
              <a:rPr lang="en-US" sz="1800">
                <a:latin typeface="Calibri" pitchFamily="34" charset="0"/>
              </a:rPr>
              <a:t>when a fuel is burned with oxygen in air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1800">
                <a:solidFill>
                  <a:srgbClr val="C00000"/>
                </a:solidFill>
                <a:latin typeface="Calibri" pitchFamily="34" charset="0"/>
              </a:rPr>
              <a:t>Effect of combustion temperature: </a:t>
            </a:r>
            <a:r>
              <a:rPr lang="en-US" sz="1800">
                <a:latin typeface="Calibri" pitchFamily="34" charset="0"/>
              </a:rPr>
              <a:t>At higher combustion temperatures, more dissociation reactions cause greater amounts of NO</a:t>
            </a:r>
            <a:r>
              <a:rPr lang="en-US" sz="1800" baseline="-25000">
                <a:latin typeface="Calibri" pitchFamily="34" charset="0"/>
              </a:rPr>
              <a:t>x</a:t>
            </a:r>
            <a:r>
              <a:rPr lang="en-US" sz="1800">
                <a:latin typeface="Calibri" pitchFamily="34" charset="0"/>
              </a:rPr>
              <a:t> production. </a:t>
            </a:r>
            <a:endParaRPr lang="tr-TR" sz="180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Very little NO</a:t>
            </a:r>
            <a:r>
              <a:rPr lang="en-US" sz="1800" baseline="-25000">
                <a:latin typeface="Calibri" pitchFamily="34" charset="0"/>
              </a:rPr>
              <a:t>x</a:t>
            </a:r>
            <a:r>
              <a:rPr lang="en-US" sz="1800">
                <a:latin typeface="Calibri" pitchFamily="34" charset="0"/>
              </a:rPr>
              <a:t> is formed at low temperatures.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Nitrogen oxides react in the atmosphere to form 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ground-level ozone</a:t>
            </a:r>
            <a:r>
              <a:rPr lang="en-US" sz="1800">
                <a:latin typeface="Calibri" pitchFamily="34" charset="0"/>
              </a:rPr>
              <a:t>. </a:t>
            </a:r>
            <a:endParaRPr lang="tr-TR" sz="180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It contributes to the 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photochemical smog </a:t>
            </a:r>
            <a:r>
              <a:rPr lang="en-US" sz="1800">
                <a:latin typeface="Calibri" pitchFamily="34" charset="0"/>
              </a:rPr>
              <a:t>and 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acidification of waters and soils</a:t>
            </a:r>
            <a:r>
              <a:rPr lang="en-US" sz="1800">
                <a:latin typeface="Calibri" pitchFamily="34" charset="0"/>
              </a:rPr>
              <a:t>. </a:t>
            </a:r>
            <a:endParaRPr lang="tr-TR" sz="180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The emission of NO</a:t>
            </a:r>
            <a:r>
              <a:rPr lang="tr-TR" sz="1800" baseline="-25000">
                <a:latin typeface="Calibri" pitchFamily="34" charset="0"/>
              </a:rPr>
              <a:t>x</a:t>
            </a:r>
            <a:r>
              <a:rPr lang="en-US" sz="1800">
                <a:latin typeface="Calibri" pitchFamily="34" charset="0"/>
              </a:rPr>
              <a:t> causes the formation of 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nitrates</a:t>
            </a:r>
            <a:r>
              <a:rPr lang="en-US" sz="1800">
                <a:latin typeface="Calibri" pitchFamily="34" charset="0"/>
              </a:rPr>
              <a:t>, which are considered as PM (mostly PM2.5). </a:t>
            </a:r>
            <a:endParaRPr lang="tr-TR" sz="180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Nitrogen dioxide (NO</a:t>
            </a:r>
            <a:r>
              <a:rPr lang="en-US" sz="1800" baseline="-25000">
                <a:latin typeface="Calibri" pitchFamily="34" charset="0"/>
              </a:rPr>
              <a:t>2</a:t>
            </a:r>
            <a:r>
              <a:rPr lang="en-US" sz="1800">
                <a:latin typeface="Calibri" pitchFamily="34" charset="0"/>
              </a:rPr>
              <a:t>) gas is toxic at high concentrations. </a:t>
            </a:r>
            <a:endParaRPr lang="tr-TR" sz="180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1800">
                <a:solidFill>
                  <a:srgbClr val="C00000"/>
                </a:solidFill>
                <a:latin typeface="Calibri" pitchFamily="34" charset="0"/>
              </a:rPr>
              <a:t>Health effects:</a:t>
            </a:r>
            <a:r>
              <a:rPr lang="tr-TR" sz="1800">
                <a:latin typeface="Calibri" pitchFamily="34" charset="0"/>
              </a:rPr>
              <a:t> </a:t>
            </a:r>
            <a:r>
              <a:rPr lang="en-US" sz="1800">
                <a:latin typeface="Calibri" pitchFamily="34" charset="0"/>
              </a:rPr>
              <a:t>The primary health effects of NO</a:t>
            </a:r>
            <a:r>
              <a:rPr lang="en-US" sz="1800" baseline="-25000">
                <a:latin typeface="Calibri" pitchFamily="34" charset="0"/>
              </a:rPr>
              <a:t>2</a:t>
            </a:r>
            <a:r>
              <a:rPr lang="en-US" sz="1800">
                <a:latin typeface="Calibri" pitchFamily="34" charset="0"/>
              </a:rPr>
              <a:t> are related to respiratory illnesses such as asthma and bronchitis. </a:t>
            </a:r>
            <a:endParaRPr lang="tr-TR" sz="1800">
              <a:latin typeface="Calibri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94351-7D85-4643-BC20-B6F800C6F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45884-F79F-42F9-B923-146DD7B41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974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/>
              <a:t>Hydrocarbons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757" y="2199931"/>
            <a:ext cx="10731437" cy="3201089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In a combustion reaction, some of the fuel cannot find oxygen to react with during the combustion period.  As a result, some unburned or partially burned fuel particles leave the exhaust gases as HC components. </a:t>
            </a:r>
            <a:endParaRPr lang="tr-TR" sz="180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1800" b="1">
                <a:solidFill>
                  <a:srgbClr val="C00000"/>
                </a:solidFill>
                <a:latin typeface="Calibri" pitchFamily="34" charset="0"/>
              </a:rPr>
              <a:t>Deficiency of air:</a:t>
            </a:r>
            <a:r>
              <a:rPr lang="tr-TR" sz="1800">
                <a:latin typeface="Calibri" pitchFamily="34" charset="0"/>
              </a:rPr>
              <a:t> </a:t>
            </a:r>
            <a:r>
              <a:rPr lang="en-US" sz="1800">
                <a:latin typeface="Calibri" pitchFamily="34" charset="0"/>
              </a:rPr>
              <a:t>This will certainly happen when there is deficiency of air (not enough air to burn all the fuel) during combustion.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1800" b="1">
                <a:solidFill>
                  <a:srgbClr val="C00000"/>
                </a:solidFill>
                <a:latin typeface="Calibri" pitchFamily="34" charset="0"/>
              </a:rPr>
              <a:t>Causes of HC emissions:</a:t>
            </a:r>
            <a:r>
              <a:rPr lang="tr-TR" sz="1800">
                <a:latin typeface="Calibri" pitchFamily="34" charset="0"/>
              </a:rPr>
              <a:t> </a:t>
            </a:r>
            <a:r>
              <a:rPr lang="en-US" sz="1800">
                <a:latin typeface="Calibri" pitchFamily="34" charset="0"/>
              </a:rPr>
              <a:t>Insufficient mixing between fuel and air, nonhomogeneous mixture, and short time of reaction are some of the causes for incomplete combustion and resulting HC emission.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1800" b="1">
                <a:solidFill>
                  <a:srgbClr val="C00000"/>
                </a:solidFill>
                <a:latin typeface="Calibri" pitchFamily="34" charset="0"/>
              </a:rPr>
              <a:t>Consequences of HC emissions:</a:t>
            </a:r>
            <a:r>
              <a:rPr lang="tr-TR" sz="1800">
                <a:latin typeface="Calibri" pitchFamily="34" charset="0"/>
              </a:rPr>
              <a:t> </a:t>
            </a:r>
            <a:r>
              <a:rPr lang="en-US" sz="1800">
                <a:latin typeface="Calibri" pitchFamily="34" charset="0"/>
              </a:rPr>
              <a:t>Hydrocarbon components and carbon soot particles in air act as irritants and odorants.  Some of them are believed to be carcinogenic. </a:t>
            </a:r>
            <a:endParaRPr lang="tr-TR" sz="180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Nitrogen oxides and HC are two main sources for the formation of ground level ozone and also for smog </a:t>
            </a:r>
            <a:endParaRPr lang="en-CA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7558A6-3EC5-456F-A3ED-B7600B065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76EA6-602E-402F-86FA-9106665B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77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/>
              <a:t>Carbon Monoxide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Carbon monoxide (CO) is a colorless, odorless, poisonous gas. </a:t>
            </a:r>
            <a:endParaRPr lang="tr-TR" sz="180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1800" b="1">
                <a:solidFill>
                  <a:srgbClr val="C00000"/>
                </a:solidFill>
                <a:latin typeface="Calibri" pitchFamily="34" charset="0"/>
              </a:rPr>
              <a:t>How is it produced?</a:t>
            </a:r>
            <a:r>
              <a:rPr lang="tr-TR" sz="1800">
                <a:latin typeface="Calibri" pitchFamily="34" charset="0"/>
              </a:rPr>
              <a:t> </a:t>
            </a:r>
            <a:r>
              <a:rPr lang="en-US" sz="1800">
                <a:latin typeface="Calibri" pitchFamily="34" charset="0"/>
              </a:rPr>
              <a:t>CO is produced during combustion when there is fuel-rich mixture (not enough air or oxygen in the air-fuel mixture).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tr-TR" sz="1800">
              <a:latin typeface="Calibri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Calibri" pitchFamily="34" charset="0"/>
              </a:rPr>
              <a:t>If CO cannot find oxygen after the first reaction due to deficiency of oxygen or insufficient mixing, some CO will be part of the exhaust. </a:t>
            </a:r>
            <a:endParaRPr lang="tr-TR" sz="1800">
              <a:latin typeface="Calibri" pitchFamily="34" charset="0"/>
            </a:endParaRPr>
          </a:p>
          <a:p>
            <a:endParaRPr lang="en-CA" sz="180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52107" y="3295650"/>
            <a:ext cx="19240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1907" y="3286125"/>
            <a:ext cx="229552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67BDF-4556-4AD2-A08C-070E2551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FBFCD-05BB-4FC9-98E1-3885A2B5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03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b="1">
                <a:latin typeface="Calibri" pitchFamily="34" charset="0"/>
              </a:rPr>
              <a:t>Health effect of CO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575" y="2011018"/>
            <a:ext cx="4229100" cy="4527894"/>
          </a:xfrm>
        </p:spPr>
        <p:txBody>
          <a:bodyPr>
            <a:noAutofit/>
          </a:bodyPr>
          <a:lstStyle/>
          <a:p>
            <a:r>
              <a:rPr lang="en-US" sz="1800">
                <a:latin typeface="Calibri" pitchFamily="34" charset="0"/>
              </a:rPr>
              <a:t>Hemoglobin is the protein molecule in red blood cells that carries oxygen from the lungs to the body’s tissues and returns carbon dioxide from the tissues back to the lungs. </a:t>
            </a:r>
          </a:p>
          <a:p>
            <a:r>
              <a:rPr lang="en-US" sz="1800">
                <a:latin typeface="Calibri" pitchFamily="34" charset="0"/>
              </a:rPr>
              <a:t>Carbon monoxide absorbed in hemoglobin is called carboxyhemoglobin (</a:t>
            </a:r>
            <a:r>
              <a:rPr lang="en-US" sz="1800" err="1">
                <a:latin typeface="Calibri" pitchFamily="34" charset="0"/>
              </a:rPr>
              <a:t>COHb</a:t>
            </a:r>
            <a:r>
              <a:rPr lang="en-US" sz="1800">
                <a:latin typeface="Calibri" pitchFamily="34" charset="0"/>
              </a:rPr>
              <a:t>). </a:t>
            </a:r>
          </a:p>
          <a:p>
            <a:r>
              <a:rPr lang="en-US" sz="1800">
                <a:latin typeface="Calibri" pitchFamily="34" charset="0"/>
              </a:rPr>
              <a:t>Negative physiological effects on the body are observed when the levels of </a:t>
            </a:r>
            <a:r>
              <a:rPr lang="en-US" sz="1800" err="1">
                <a:latin typeface="Calibri" pitchFamily="34" charset="0"/>
              </a:rPr>
              <a:t>COHb</a:t>
            </a:r>
            <a:r>
              <a:rPr lang="en-US" sz="1800">
                <a:latin typeface="Calibri" pitchFamily="34" charset="0"/>
              </a:rPr>
              <a:t> is above 100 ppm or 0.01</a:t>
            </a:r>
            <a:r>
              <a:rPr lang="tr-TR" sz="1800">
                <a:latin typeface="Calibri" pitchFamily="34" charset="0"/>
              </a:rPr>
              <a:t>%</a:t>
            </a:r>
            <a:r>
              <a:rPr lang="en-US" sz="1800">
                <a:latin typeface="Calibri" pitchFamily="34" charset="0"/>
              </a:rPr>
              <a:t>. Serious effects including coma take place after 300 ppm, and long-term exposure above 600 ppm is fatal. </a:t>
            </a:r>
            <a:endParaRPr lang="tr-TR" sz="1800">
              <a:latin typeface="Calibri" pitchFamily="34" charset="0"/>
            </a:endParaRPr>
          </a:p>
          <a:p>
            <a:endParaRPr lang="en-CA" sz="180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2744" y="1984676"/>
            <a:ext cx="7009681" cy="4146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1B8C7-28F6-4CF1-B7BC-2E5CD5247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5543E-75F9-4468-A901-18D38D5B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1719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Negative Impacts of Renewables on the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914181"/>
            <a:ext cx="11763375" cy="4556288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800">
                <a:solidFill>
                  <a:srgbClr val="0070C0"/>
                </a:solidFill>
              </a:rPr>
              <a:t>Hydro – The Giant among Renewables Leading to Giant Floods </a:t>
            </a:r>
          </a:p>
          <a:p>
            <a:pPr marL="714375" indent="-352425">
              <a:spcBef>
                <a:spcPts val="600"/>
              </a:spcBef>
              <a:spcAft>
                <a:spcPts val="600"/>
              </a:spcAft>
            </a:pPr>
            <a:r>
              <a:rPr lang="en-US" sz="1800"/>
              <a:t>The dams constructed for harnessing hydropower tend to greatly influence the flow of rivers, which can alter ecosystems and negatively impact wildlife and people.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800">
                <a:solidFill>
                  <a:srgbClr val="0070C0"/>
                </a:solidFill>
              </a:rPr>
              <a:t>Wind - It belongs to the Birds and Bats as Well </a:t>
            </a:r>
          </a:p>
          <a:p>
            <a:pPr marL="714375" indent="-352425">
              <a:spcBef>
                <a:spcPts val="600"/>
              </a:spcBef>
              <a:spcAft>
                <a:spcPts val="600"/>
              </a:spcAft>
            </a:pPr>
            <a:r>
              <a:rPr lang="en-US" sz="1800"/>
              <a:t>A recent review by the National Wind Coordinating Committee (NWCC) found that collisions with wind turbines and air pressure changes caused by spinning turbines resulted in several bird and bat deaths.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800">
                <a:solidFill>
                  <a:srgbClr val="0070C0"/>
                </a:solidFill>
              </a:rPr>
              <a:t>Solar – What about the Soil Erosion? </a:t>
            </a:r>
          </a:p>
          <a:p>
            <a:pPr marL="714375" indent="-352425">
              <a:spcBef>
                <a:spcPts val="600"/>
              </a:spcBef>
              <a:spcAft>
                <a:spcPts val="600"/>
              </a:spcAft>
            </a:pPr>
            <a:r>
              <a:rPr lang="en-US" sz="1800"/>
              <a:t>The use of many acres of land can result in clearing and grading of land, which can cause soil compaction, erosion, and alteration of drainage channels. Disposal of solar</a:t>
            </a:r>
            <a:r>
              <a:rPr lang="en-US" sz="1800">
                <a:solidFill>
                  <a:srgbClr val="C00000"/>
                </a:solidFill>
              </a:rPr>
              <a:t> </a:t>
            </a:r>
            <a:r>
              <a:rPr lang="en-US" sz="1800"/>
              <a:t>panels and collectors after their useful life is a concern for solar systems.</a:t>
            </a:r>
            <a:endParaRPr lang="tr-TR" sz="1800"/>
          </a:p>
          <a:p>
            <a:pPr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800">
                <a:solidFill>
                  <a:srgbClr val="0070C0"/>
                </a:solidFill>
              </a:rPr>
              <a:t>Biomass energy involves ecological impacts of harvesting, transportation, and processing of plants. </a:t>
            </a:r>
            <a:endParaRPr lang="tr-TR" sz="1800">
              <a:solidFill>
                <a:srgbClr val="0070C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800">
                <a:solidFill>
                  <a:srgbClr val="0070C0"/>
                </a:solidFill>
              </a:rPr>
              <a:t>Geothermal systems are known to contribute to hydrogen sulfide (H</a:t>
            </a:r>
            <a:r>
              <a:rPr lang="en-US" sz="1800" baseline="-25000">
                <a:solidFill>
                  <a:srgbClr val="0070C0"/>
                </a:solidFill>
              </a:rPr>
              <a:t>2</a:t>
            </a:r>
            <a:r>
              <a:rPr lang="en-US" sz="1800">
                <a:solidFill>
                  <a:srgbClr val="0070C0"/>
                </a:solidFill>
              </a:rPr>
              <a:t>S) emissions. </a:t>
            </a:r>
            <a:endParaRPr lang="tr-TR" sz="1800">
              <a:solidFill>
                <a:srgbClr val="0070C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CA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C5C4F-3F59-4148-87FC-07D6E165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0F5CD-FA44-475C-BA76-A23A02A63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846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Calculate the theoretical amount of air.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070623-54C4-4E33-8C88-36EBAB66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FAE914-9481-4410-9C8E-BCB6B04CD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25</a:t>
            </a:fld>
            <a:endParaRPr lang="en-I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5D5BE5C-C669-4280-A8E9-495A98B13232}"/>
              </a:ext>
            </a:extLst>
          </p:cNvPr>
          <p:cNvGraphicFramePr>
            <a:graphicFrameLocks noGrp="1"/>
          </p:cNvGraphicFramePr>
          <p:nvPr/>
        </p:nvGraphicFramePr>
        <p:xfrm>
          <a:off x="8061786" y="1965960"/>
          <a:ext cx="3940234" cy="29260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970117">
                  <a:extLst>
                    <a:ext uri="{9D8B030D-6E8A-4147-A177-3AD203B41FA5}">
                      <a16:colId xmlns:a16="http://schemas.microsoft.com/office/drawing/2014/main" val="488904870"/>
                    </a:ext>
                  </a:extLst>
                </a:gridCol>
                <a:gridCol w="1970117">
                  <a:extLst>
                    <a:ext uri="{9D8B030D-6E8A-4147-A177-3AD203B41FA5}">
                      <a16:colId xmlns:a16="http://schemas.microsoft.com/office/drawing/2014/main" val="1280592274"/>
                    </a:ext>
                  </a:extLst>
                </a:gridCol>
              </a:tblGrid>
              <a:tr h="364163">
                <a:tc>
                  <a:txBody>
                    <a:bodyPr/>
                    <a:lstStyle/>
                    <a:p>
                      <a:r>
                        <a:rPr lang="en-IN"/>
                        <a:t>Constituents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% By 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834985"/>
                  </a:ext>
                </a:extLst>
              </a:tr>
              <a:tr h="364163">
                <a:tc>
                  <a:txBody>
                    <a:bodyPr/>
                    <a:lstStyle/>
                    <a:p>
                      <a:r>
                        <a:rPr lang="en-IN"/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85.9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416228"/>
                  </a:ext>
                </a:extLst>
              </a:tr>
              <a:tr h="364163">
                <a:tc>
                  <a:txBody>
                    <a:bodyPr/>
                    <a:lstStyle/>
                    <a:p>
                      <a:r>
                        <a:rPr lang="en-IN"/>
                        <a:t>Hydrogen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556259"/>
                  </a:ext>
                </a:extLst>
              </a:tr>
              <a:tr h="364163">
                <a:tc>
                  <a:txBody>
                    <a:bodyPr/>
                    <a:lstStyle/>
                    <a:p>
                      <a:r>
                        <a:rPr lang="en-IN"/>
                        <a:t>Oxygen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655553"/>
                  </a:ext>
                </a:extLst>
              </a:tr>
              <a:tr h="364163">
                <a:tc>
                  <a:txBody>
                    <a:bodyPr/>
                    <a:lstStyle/>
                    <a:p>
                      <a:r>
                        <a:rPr lang="en-IN"/>
                        <a:t>Nitrogen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147154"/>
                  </a:ext>
                </a:extLst>
              </a:tr>
              <a:tr h="364163">
                <a:tc>
                  <a:txBody>
                    <a:bodyPr/>
                    <a:lstStyle/>
                    <a:p>
                      <a:r>
                        <a:rPr lang="en-IN"/>
                        <a:t>Sulphur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482486"/>
                  </a:ext>
                </a:extLst>
              </a:tr>
              <a:tr h="364163">
                <a:tc>
                  <a:txBody>
                    <a:bodyPr/>
                    <a:lstStyle/>
                    <a:p>
                      <a:r>
                        <a:rPr lang="en-IN"/>
                        <a:t>H2O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13781"/>
                  </a:ext>
                </a:extLst>
              </a:tr>
              <a:tr h="364163">
                <a:tc>
                  <a:txBody>
                    <a:bodyPr/>
                    <a:lstStyle/>
                    <a:p>
                      <a:r>
                        <a:rPr lang="en-IN"/>
                        <a:t>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26307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744BFF9-4FAA-49FA-8EF7-D215A49F8BFD}"/>
              </a:ext>
            </a:extLst>
          </p:cNvPr>
          <p:cNvSpPr/>
          <p:nvPr/>
        </p:nvSpPr>
        <p:spPr>
          <a:xfrm>
            <a:off x="1280160" y="2234684"/>
            <a:ext cx="6195992" cy="12958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/>
              <a:t>GCV of fuel : 10880 kcal/kg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/>
              <a:t>Considering 100 kg of furnace oil, the chemical reactions are:</a:t>
            </a:r>
          </a:p>
          <a:p>
            <a:pPr>
              <a:lnSpc>
                <a:spcPct val="150000"/>
              </a:lnSpc>
            </a:pP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B18130-74AF-4FCE-A3E5-815DC42EBA76}"/>
              </a:ext>
            </a:extLst>
          </p:cNvPr>
          <p:cNvSpPr/>
          <p:nvPr/>
        </p:nvSpPr>
        <p:spPr>
          <a:xfrm>
            <a:off x="2281082" y="3278521"/>
            <a:ext cx="323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b="1">
                <a:solidFill>
                  <a:srgbClr val="0070C0"/>
                </a:solidFill>
              </a:rPr>
              <a:t>C + O</a:t>
            </a:r>
            <a:r>
              <a:rPr lang="en-US" altLang="en-US" b="1" baseline="-25000">
                <a:solidFill>
                  <a:srgbClr val="0070C0"/>
                </a:solidFill>
              </a:rPr>
              <a:t>2 </a:t>
            </a:r>
            <a:r>
              <a:rPr lang="en-US" altLang="en-US" b="1">
                <a:solidFill>
                  <a:srgbClr val="0070C0"/>
                </a:solidFill>
                <a:sym typeface="Symbol" panose="05050102010706020507" pitchFamily="18" charset="2"/>
              </a:rPr>
              <a:t></a:t>
            </a:r>
            <a:r>
              <a:rPr lang="en-US" altLang="en-US" b="1">
                <a:solidFill>
                  <a:srgbClr val="0070C0"/>
                </a:solidFill>
              </a:rPr>
              <a:t> CO</a:t>
            </a:r>
            <a:r>
              <a:rPr lang="en-US" altLang="en-US" b="1" baseline="-25000">
                <a:solidFill>
                  <a:srgbClr val="0070C0"/>
                </a:solidFill>
              </a:rPr>
              <a:t>2</a:t>
            </a:r>
            <a:endParaRPr lang="en-US" altLang="en-US" b="1">
              <a:solidFill>
                <a:srgbClr val="0070C0"/>
              </a:solidFill>
            </a:endParaRPr>
          </a:p>
          <a:p>
            <a:pPr algn="ctr"/>
            <a:endParaRPr lang="en-US" altLang="en-US" b="1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en-US" b="1">
                <a:solidFill>
                  <a:srgbClr val="0070C0"/>
                </a:solidFill>
                <a:cs typeface="Times New Roman" panose="02020603050405020304" pitchFamily="18" charset="0"/>
              </a:rPr>
              <a:t>H</a:t>
            </a:r>
            <a:r>
              <a:rPr lang="en-US" altLang="en-US" b="1" baseline="-25000">
                <a:solidFill>
                  <a:srgbClr val="0070C0"/>
                </a:solidFill>
                <a:cs typeface="Times New Roman" panose="02020603050405020304" pitchFamily="18" charset="0"/>
              </a:rPr>
              <a:t>2</a:t>
            </a:r>
            <a:r>
              <a:rPr lang="en-US" altLang="en-US" b="1">
                <a:solidFill>
                  <a:srgbClr val="0070C0"/>
                </a:solidFill>
                <a:cs typeface="Times New Roman" panose="02020603050405020304" pitchFamily="18" charset="0"/>
              </a:rPr>
              <a:t> +1/2 O</a:t>
            </a:r>
            <a:r>
              <a:rPr lang="en-US" altLang="en-US" b="1" baseline="-25000">
                <a:solidFill>
                  <a:srgbClr val="0070C0"/>
                </a:solidFill>
                <a:cs typeface="Times New Roman" panose="02020603050405020304" pitchFamily="18" charset="0"/>
              </a:rPr>
              <a:t>2</a:t>
            </a:r>
            <a:r>
              <a:rPr lang="en-US" altLang="en-US" b="1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b="1">
                <a:solidFill>
                  <a:srgbClr val="0070C0"/>
                </a:solidFill>
                <a:sym typeface="Symbol" panose="05050102010706020507" pitchFamily="18" charset="2"/>
              </a:rPr>
              <a:t></a:t>
            </a:r>
            <a:r>
              <a:rPr lang="en-US" altLang="en-US" b="1">
                <a:solidFill>
                  <a:srgbClr val="0070C0"/>
                </a:solidFill>
                <a:cs typeface="Times New Roman" panose="02020603050405020304" pitchFamily="18" charset="0"/>
              </a:rPr>
              <a:t> H</a:t>
            </a:r>
            <a:r>
              <a:rPr lang="en-US" altLang="en-US" b="1" baseline="-25000">
                <a:solidFill>
                  <a:srgbClr val="0070C0"/>
                </a:solidFill>
                <a:cs typeface="Times New Roman" panose="02020603050405020304" pitchFamily="18" charset="0"/>
              </a:rPr>
              <a:t>2</a:t>
            </a:r>
            <a:r>
              <a:rPr lang="en-US" altLang="en-US" b="1">
                <a:solidFill>
                  <a:srgbClr val="0070C0"/>
                </a:solidFill>
                <a:cs typeface="Times New Roman" panose="02020603050405020304" pitchFamily="18" charset="0"/>
              </a:rPr>
              <a:t>O</a:t>
            </a:r>
            <a:endParaRPr lang="en-US" altLang="en-US" b="1">
              <a:solidFill>
                <a:srgbClr val="0070C0"/>
              </a:solidFill>
            </a:endParaRPr>
          </a:p>
          <a:p>
            <a:pPr algn="ctr"/>
            <a:endParaRPr lang="en-US" altLang="en-US" b="1">
              <a:solidFill>
                <a:srgbClr val="0070C0"/>
              </a:solidFill>
            </a:endParaRPr>
          </a:p>
          <a:p>
            <a:pPr algn="ctr"/>
            <a:r>
              <a:rPr lang="en-US" altLang="en-US" b="1">
                <a:solidFill>
                  <a:srgbClr val="0070C0"/>
                </a:solidFill>
              </a:rPr>
              <a:t>S + O</a:t>
            </a:r>
            <a:r>
              <a:rPr lang="en-US" altLang="en-US" b="1" baseline="-25000">
                <a:solidFill>
                  <a:srgbClr val="0070C0"/>
                </a:solidFill>
              </a:rPr>
              <a:t>2 </a:t>
            </a:r>
            <a:r>
              <a:rPr lang="en-US" altLang="en-US" b="1">
                <a:solidFill>
                  <a:srgbClr val="0070C0"/>
                </a:solidFill>
                <a:sym typeface="Symbol" panose="05050102010706020507" pitchFamily="18" charset="2"/>
              </a:rPr>
              <a:t></a:t>
            </a:r>
            <a:r>
              <a:rPr lang="en-US" altLang="en-US" b="1">
                <a:solidFill>
                  <a:srgbClr val="0070C0"/>
                </a:solidFill>
              </a:rPr>
              <a:t> SO</a:t>
            </a:r>
            <a:r>
              <a:rPr lang="en-US" altLang="en-US" b="1" baseline="-25000">
                <a:solidFill>
                  <a:srgbClr val="0070C0"/>
                </a:solidFill>
              </a:rPr>
              <a:t>2</a:t>
            </a:r>
            <a:endParaRPr lang="en-US" altLang="en-US" b="1">
              <a:solidFill>
                <a:srgbClr val="0070C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A0039B-D6C9-4486-AD47-CA26C04E161F}"/>
              </a:ext>
            </a:extLst>
          </p:cNvPr>
          <p:cNvSpPr/>
          <p:nvPr/>
        </p:nvSpPr>
        <p:spPr>
          <a:xfrm>
            <a:off x="7688788" y="5029544"/>
            <a:ext cx="4313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Consider molecular weight in kg/kg mole</a:t>
            </a:r>
          </a:p>
        </p:txBody>
      </p:sp>
    </p:spTree>
    <p:extLst>
      <p:ext uri="{BB962C8B-B14F-4D97-AF65-F5344CB8AC3E}">
        <p14:creationId xmlns:p14="http://schemas.microsoft.com/office/powerpoint/2010/main" val="858339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Fuel types</a:t>
            </a:r>
          </a:p>
          <a:p>
            <a:r>
              <a:rPr lang="en-IN"/>
              <a:t>Basics of Combustion</a:t>
            </a:r>
          </a:p>
          <a:p>
            <a:r>
              <a:rPr lang="en-IN" altLang="en-US"/>
              <a:t>3 Ts to optimize combustion</a:t>
            </a:r>
          </a:p>
          <a:p>
            <a:r>
              <a:rPr lang="en-CA"/>
              <a:t>Air-Fuel ratio and Excess air</a:t>
            </a:r>
          </a:p>
          <a:p>
            <a:r>
              <a:rPr lang="en-CA"/>
              <a:t>Air pollutants, types, source, heath effects and elimination techniques</a:t>
            </a:r>
          </a:p>
          <a:p>
            <a:endParaRPr lang="en-IN"/>
          </a:p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0BEF2-5035-4986-9D06-3362DC7B2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A76DE-525C-40E0-A129-37ABF0B9A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9003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>
                <a:hlinkClick r:id="rId2"/>
              </a:rPr>
              <a:t>https://www.mdpi.com/2071-1050/13/7/3726</a:t>
            </a:r>
            <a:endParaRPr lang="en-CA"/>
          </a:p>
          <a:p>
            <a:r>
              <a:rPr lang="en-CA">
                <a:hlinkClick r:id="rId3"/>
              </a:rPr>
              <a:t>https://byjus.com/physics/electrostatic-precipitator/</a:t>
            </a:r>
            <a:r>
              <a:rPr lang="en-CA"/>
              <a:t> </a:t>
            </a:r>
          </a:p>
          <a:p>
            <a:r>
              <a:rPr lang="en-CA">
                <a:hlinkClick r:id="rId4"/>
              </a:rPr>
              <a:t>https://www.weforum.org/agenda/2022/12/ozone-layer-hole-update-nasa/</a:t>
            </a:r>
            <a:endParaRPr lang="en-CA"/>
          </a:p>
          <a:p>
            <a:r>
              <a:rPr lang="en-CA">
                <a:hlinkClick r:id="rId5"/>
              </a:rPr>
              <a:t>https://ourworldindata.org/outdoor-air-pollution#concentrations-of-air-pollution</a:t>
            </a:r>
            <a:endParaRPr lang="en-CA"/>
          </a:p>
          <a:p>
            <a:r>
              <a:rPr lang="en-CA">
                <a:hlinkClick r:id="rId6"/>
              </a:rPr>
              <a:t>https://savree.com/en/encyclopedia/flue-gas-desulphuriser</a:t>
            </a:r>
            <a:r>
              <a:rPr lang="en-CA"/>
              <a:t>  </a:t>
            </a:r>
          </a:p>
          <a:p>
            <a:r>
              <a:rPr lang="en-CA">
                <a:hlinkClick r:id="rId7"/>
              </a:rPr>
              <a:t>https://www.sciencedirect.com/science/article/pii/B9780128239551000012</a:t>
            </a:r>
            <a:r>
              <a:rPr lang="en-CA"/>
              <a:t> </a:t>
            </a:r>
          </a:p>
          <a:p>
            <a:r>
              <a:rPr lang="en-CA">
                <a:hlinkClick r:id="rId8"/>
              </a:rPr>
              <a:t>https://www.altenergymag.com/article/2015/08/the-dark-side-of-renewable-energy-negative-impacts-of-renewables-on-the-environment/20963/</a:t>
            </a:r>
            <a:r>
              <a:rPr lang="en-CA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EDA029-C4A2-47DC-A2A3-D12524A9C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256741-E340-40B4-BA3F-F4F97005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78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>
                <a:hlinkClick r:id="rId2"/>
              </a:rPr>
              <a:t>https://www.sitams.org/assets/pages/hands/material/R18/Engineering%20Chemistry/Fuels%20and%20combustion.pdf</a:t>
            </a:r>
            <a:endParaRPr lang="en-CA"/>
          </a:p>
          <a:p>
            <a:r>
              <a:rPr lang="en-CA">
                <a:hlinkClick r:id="rId3"/>
              </a:rPr>
              <a:t>https://iea.blob.core.windows.net/assets/830fe099-5530-48f2-a7c1-11f35d510983/WorldEnergyOutlook2022.pdf</a:t>
            </a:r>
            <a:r>
              <a:rPr lang="en-CA"/>
              <a:t> </a:t>
            </a:r>
          </a:p>
          <a:p>
            <a:r>
              <a:rPr lang="en-CA">
                <a:hlinkClick r:id="rId4"/>
              </a:rPr>
              <a:t>https://research.tamu.edu/2015/05/01/study-switch-to-alternative-fuels-could-cost-state-millions-in-revenue/</a:t>
            </a:r>
            <a:r>
              <a:rPr lang="en-CA"/>
              <a:t> </a:t>
            </a:r>
          </a:p>
          <a:p>
            <a:r>
              <a:rPr lang="en-CA">
                <a:hlinkClick r:id="rId5"/>
              </a:rPr>
              <a:t>https://assets.weforum.org/wp-content/uploads/2015/11/Alternative_Fuels_Data_Center_Alternative_Fuels_and_Advanced_Vehicles_-_2015-11-30_10.00.59.png</a:t>
            </a:r>
            <a:r>
              <a:rPr lang="en-CA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Fuel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E69B5B2-DD20-4AB0-8830-46BC2A7CB7B9}"/>
                  </a:ext>
                </a:extLst>
              </p:cNvPr>
              <p:cNvSpPr/>
              <p:nvPr/>
            </p:nvSpPr>
            <p:spPr>
              <a:xfrm>
                <a:off x="1027611" y="1828456"/>
                <a:ext cx="8900160" cy="2403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 fuel is a combustible substance which on proper burning gives large amount of heat</a:t>
                </a:r>
                <a:endParaRPr lang="en-IN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main elements are carbon and hydrogen</a:t>
                </a:r>
                <a:endParaRPr lang="en-IN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𝐹𝑢𝑒𝑙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𝐶𝑂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𝐻𝑒𝑎𝑡</m:t>
                      </m:r>
                    </m:oMath>
                  </m:oMathPara>
                </a14:m>
                <a:endParaRPr lang="en-IN">
                  <a:solidFill>
                    <a:srgbClr val="C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A"/>
                  <a:t>According to physical state - Solid or liquid or gas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A"/>
                  <a:t>According to the procurement – Natural or manufactured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IN">
                  <a:solidFill>
                    <a:srgbClr val="C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E69B5B2-DD20-4AB0-8830-46BC2A7CB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" y="1828456"/>
                <a:ext cx="8900160" cy="2403415"/>
              </a:xfrm>
              <a:prstGeom prst="rect">
                <a:avLst/>
              </a:prstGeom>
              <a:blipFill>
                <a:blip r:embed="rId2"/>
                <a:stretch>
                  <a:fillRect l="-479" t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C710863-39A3-413E-90CF-7EE2CB976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437" y="2237761"/>
            <a:ext cx="42576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41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53DD8-E319-4EF4-9861-F05B22DCE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fuel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ECCA8-1A5F-4908-A4BD-0EABDA67E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1894658"/>
            <a:ext cx="11948160" cy="4496999"/>
          </a:xfrm>
        </p:spPr>
        <p:txBody>
          <a:bodyPr>
            <a:noAutofit/>
          </a:bodyPr>
          <a:lstStyle/>
          <a:p>
            <a:r>
              <a:rPr lang="en-US" sz="1800"/>
              <a:t>The calorific value of a fuel is the quantity of heat produced by its combustion – at standard conditions for the given quantity </a:t>
            </a:r>
          </a:p>
          <a:p>
            <a:pPr marL="809625" indent="-182563"/>
            <a:r>
              <a:rPr lang="en-US" sz="1800" b="1"/>
              <a:t>Higher Calorific Value</a:t>
            </a:r>
            <a:r>
              <a:rPr lang="en-US" sz="1800"/>
              <a:t> -  the water of combustion is entirely condensed and the heat contained in the water vapor is recovered</a:t>
            </a:r>
          </a:p>
          <a:p>
            <a:pPr marL="809625" indent="-182563"/>
            <a:r>
              <a:rPr lang="en-US" sz="1800" b="1"/>
              <a:t>Lower Calorific Value</a:t>
            </a:r>
            <a:r>
              <a:rPr lang="en-US" sz="1800"/>
              <a:t> - the products of combustion contains the water vapor and the heat in the water vapor is not recovered</a:t>
            </a:r>
          </a:p>
          <a:p>
            <a:r>
              <a:rPr lang="en-US" sz="1800" b="1"/>
              <a:t>Ash content </a:t>
            </a:r>
            <a:r>
              <a:rPr lang="en-US" sz="1800"/>
              <a:t>– related to inorganic material, excessive may lead to erosive effect on burner tips</a:t>
            </a:r>
          </a:p>
          <a:p>
            <a:r>
              <a:rPr lang="en-US" sz="1800" b="1"/>
              <a:t>Sulphur </a:t>
            </a:r>
            <a:r>
              <a:rPr lang="en-US" sz="1800"/>
              <a:t>– depend of source, risk of corrosion by </a:t>
            </a:r>
            <a:r>
              <a:rPr lang="en-US" sz="1800" err="1"/>
              <a:t>sulphuric</a:t>
            </a:r>
            <a:r>
              <a:rPr lang="en-US" sz="1800"/>
              <a:t> acid formation during and after combustion, condensing in cooled parts</a:t>
            </a:r>
          </a:p>
          <a:p>
            <a:pPr>
              <a:lnSpc>
                <a:spcPct val="90000"/>
              </a:lnSpc>
            </a:pPr>
            <a:r>
              <a:rPr lang="en-US" altLang="en-US" sz="1800" b="1"/>
              <a:t>Carbon residue - </a:t>
            </a:r>
            <a:r>
              <a:rPr lang="en-US" altLang="en-US" sz="1800"/>
              <a:t> tendency to deposit carbonaceous solid residue on a hot surface</a:t>
            </a:r>
          </a:p>
          <a:p>
            <a:pPr>
              <a:lnSpc>
                <a:spcPct val="90000"/>
              </a:lnSpc>
            </a:pPr>
            <a:r>
              <a:rPr lang="en-US" altLang="en-US" sz="1800" b="1"/>
              <a:t>Water Content - </a:t>
            </a:r>
            <a:r>
              <a:rPr lang="en-US" altLang="en-US" sz="1800"/>
              <a:t> present in free or emulsified form</a:t>
            </a:r>
          </a:p>
          <a:p>
            <a:endParaRPr lang="en-US" sz="1800"/>
          </a:p>
          <a:p>
            <a:endParaRPr lang="en-IN" sz="1800" b="1"/>
          </a:p>
        </p:txBody>
      </p:sp>
    </p:spTree>
    <p:extLst>
      <p:ext uri="{BB962C8B-B14F-4D97-AF65-F5344CB8AC3E}">
        <p14:creationId xmlns:p14="http://schemas.microsoft.com/office/powerpoint/2010/main" val="3596193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Advantages                                                         Disadvantages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6756" y="1828456"/>
            <a:ext cx="5730240" cy="398621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600">
                <a:solidFill>
                  <a:srgbClr val="C00000"/>
                </a:solidFill>
              </a:rPr>
              <a:t>They posses higher calorific value per unit mass than solid fuels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600">
                <a:solidFill>
                  <a:srgbClr val="C00000"/>
                </a:solidFill>
              </a:rPr>
              <a:t>They burn without dust, ash, clinkers, etc.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600">
                <a:solidFill>
                  <a:srgbClr val="C00000"/>
                </a:solidFill>
              </a:rPr>
              <a:t>They are easy to transport through pipes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600">
                <a:solidFill>
                  <a:srgbClr val="C00000"/>
                </a:solidFill>
              </a:rPr>
              <a:t>They can be stored indefinitely without any loss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600"/>
              <a:t>Their firing is easier and also fire can be extinguished easily by stopping </a:t>
            </a:r>
            <a:r>
              <a:rPr lang="en-CA" sz="1600"/>
              <a:t>liquid fuel supply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600"/>
              <a:t>They are clean in use and economic to handle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600"/>
              <a:t>Loss of heat in chimney is very low due to greater cleanliness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600"/>
              <a:t>They require less excess air for complete combustion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600"/>
              <a:t>They require less furnace space for combustion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CA" sz="16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A06774-59C5-4418-B4F4-866EBA555335}"/>
              </a:ext>
            </a:extLst>
          </p:cNvPr>
          <p:cNvSpPr/>
          <p:nvPr/>
        </p:nvSpPr>
        <p:spPr>
          <a:xfrm>
            <a:off x="6096000" y="1924614"/>
            <a:ext cx="6096000" cy="263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C00000"/>
                </a:solidFill>
              </a:rPr>
              <a:t>The cost of liquid fuel is relatively much higher as compared to solid fuel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C00000"/>
                </a:solidFill>
              </a:rPr>
              <a:t>There is a greater risk of fire hazards, particularly, in case of highly inflammable and volatile liquid fuels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Costly special storage tanks are required for storing liquid fuels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For efficient burning of liquid fuels, specially constructed burners and </a:t>
            </a:r>
            <a:r>
              <a:rPr lang="en-CA" sz="1600"/>
              <a:t>spraying apparatus are required</a:t>
            </a:r>
          </a:p>
        </p:txBody>
      </p:sp>
    </p:spTree>
    <p:extLst>
      <p:ext uri="{BB962C8B-B14F-4D97-AF65-F5344CB8AC3E}">
        <p14:creationId xmlns:p14="http://schemas.microsoft.com/office/powerpoint/2010/main" val="3758060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Solid Fuels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057" y="1828456"/>
            <a:ext cx="10342735" cy="39862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1600" b="1"/>
              <a:t>Advantages</a:t>
            </a:r>
          </a:p>
          <a:p>
            <a:r>
              <a:rPr lang="en-US" sz="1600">
                <a:solidFill>
                  <a:srgbClr val="FF0000"/>
                </a:solidFill>
              </a:rPr>
              <a:t>They are convenient to store without any risk of spontaneous explosion</a:t>
            </a:r>
          </a:p>
          <a:p>
            <a:r>
              <a:rPr lang="en-US" sz="1600">
                <a:solidFill>
                  <a:srgbClr val="FF0000"/>
                </a:solidFill>
              </a:rPr>
              <a:t>Their cost of production is low</a:t>
            </a:r>
          </a:p>
          <a:p>
            <a:r>
              <a:rPr lang="en-US" sz="1600"/>
              <a:t>They are easy to transport</a:t>
            </a:r>
          </a:p>
          <a:p>
            <a:r>
              <a:rPr lang="en-US" sz="1600"/>
              <a:t>They posses moderate ignition temperature</a:t>
            </a:r>
          </a:p>
          <a:p>
            <a:pPr marL="0" indent="0">
              <a:buNone/>
            </a:pPr>
            <a:r>
              <a:rPr lang="en-CA" sz="1600" b="1"/>
              <a:t>Disadvantages</a:t>
            </a:r>
          </a:p>
          <a:p>
            <a:r>
              <a:rPr lang="en-US" sz="1600">
                <a:solidFill>
                  <a:srgbClr val="FF0000"/>
                </a:solidFill>
              </a:rPr>
              <a:t>Their ash content is high</a:t>
            </a:r>
          </a:p>
          <a:p>
            <a:r>
              <a:rPr lang="en-US" sz="1600">
                <a:solidFill>
                  <a:srgbClr val="FF0000"/>
                </a:solidFill>
              </a:rPr>
              <a:t>Their cost of handling is high</a:t>
            </a:r>
            <a:endParaRPr lang="en-CA" sz="1600">
              <a:solidFill>
                <a:srgbClr val="FF0000"/>
              </a:solidFill>
            </a:endParaRPr>
          </a:p>
          <a:p>
            <a:r>
              <a:rPr lang="en-US" sz="1600"/>
              <a:t>Their large proportion of heat is wasted</a:t>
            </a:r>
          </a:p>
          <a:p>
            <a:r>
              <a:rPr lang="en-US" sz="1600"/>
              <a:t>They burn with clinker formation</a:t>
            </a:r>
          </a:p>
          <a:p>
            <a:r>
              <a:rPr lang="en-US" sz="1600"/>
              <a:t>Their combustion operation cannot be controlled easily</a:t>
            </a:r>
          </a:p>
        </p:txBody>
      </p:sp>
    </p:spTree>
    <p:extLst>
      <p:ext uri="{BB962C8B-B14F-4D97-AF65-F5344CB8AC3E}">
        <p14:creationId xmlns:p14="http://schemas.microsoft.com/office/powerpoint/2010/main" val="3553669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Gaseous Fuels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811" y="1828456"/>
            <a:ext cx="9628632" cy="398621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b="1"/>
              <a:t>Advantages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rgbClr val="FF0000"/>
                </a:solidFill>
              </a:rPr>
              <a:t>They are clean in use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rgbClr val="FF0000"/>
                </a:solidFill>
              </a:rPr>
              <a:t>They burn without any shoot, or smoke and ashes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rgbClr val="FF0000"/>
                </a:solidFill>
              </a:rPr>
              <a:t>They are free from impurities found in solid and liquid fuels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rgbClr val="FF0000"/>
                </a:solidFill>
              </a:rPr>
              <a:t>They do not require any special burner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/>
              <a:t>They can be conveyed easily through pipelines to the actual place of need, thereby eliminating manual </a:t>
            </a:r>
            <a:r>
              <a:rPr lang="en-US" sz="1400" err="1"/>
              <a:t>labour</a:t>
            </a:r>
            <a:r>
              <a:rPr lang="en-US" sz="1400"/>
              <a:t> in transportation.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/>
              <a:t>They can be lighted at ease.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/>
              <a:t>They have high heat contents and hence help us in having higher</a:t>
            </a:r>
            <a:r>
              <a:rPr lang="en-CA" sz="1400"/>
              <a:t>temperatures.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/>
              <a:t>They can be pre-heated by the heat of hot waste gases, thereby </a:t>
            </a:r>
            <a:r>
              <a:rPr lang="en-CA" sz="1400"/>
              <a:t>affecting economy in heat.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/>
              <a:t>Their combustion can readily by controlled for change in demand like oxidizing or reducing atmosphere, length flame, temperature, etc.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sz="1400" b="1"/>
              <a:t>Disadvantages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rgbClr val="FF0000"/>
                </a:solidFill>
              </a:rPr>
              <a:t>Very large storage tanks are needed.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rgbClr val="FF0000"/>
                </a:solidFill>
              </a:rPr>
              <a:t>They are highly inflammable, so chances of fire hazards in their use is high.</a:t>
            </a:r>
            <a:endParaRPr lang="en-US" altLang="en-US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512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Combustion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0491" y="1869809"/>
            <a:ext cx="10241280" cy="3986213"/>
          </a:xfrm>
        </p:spPr>
        <p:txBody>
          <a:bodyPr>
            <a:normAutofit/>
          </a:bodyPr>
          <a:lstStyle/>
          <a:p>
            <a:r>
              <a:rPr lang="en-CA" sz="1800"/>
              <a:t>A chemical reaction during which a fuel is oxidised which is accompanied with a large quantity of heat </a:t>
            </a:r>
          </a:p>
          <a:p>
            <a:r>
              <a:rPr lang="en-CA" sz="1800"/>
              <a:t>Oxidizer – pure oxygen        Air – free and readily available </a:t>
            </a:r>
          </a:p>
          <a:p>
            <a:endParaRPr lang="en-CA" sz="1800"/>
          </a:p>
          <a:p>
            <a:endParaRPr lang="en-CA" sz="1800"/>
          </a:p>
        </p:txBody>
      </p:sp>
      <p:sp>
        <p:nvSpPr>
          <p:cNvPr id="4" name="Right Arrow 3"/>
          <p:cNvSpPr/>
          <p:nvPr/>
        </p:nvSpPr>
        <p:spPr>
          <a:xfrm>
            <a:off x="3661109" y="2405765"/>
            <a:ext cx="368490" cy="218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57257" y="303946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en-US" b="1">
                <a:solidFill>
                  <a:srgbClr val="0070C0"/>
                </a:solidFill>
              </a:rPr>
              <a:t>C + O</a:t>
            </a:r>
            <a:r>
              <a:rPr lang="en-US" altLang="en-US" b="1" baseline="-25000">
                <a:solidFill>
                  <a:srgbClr val="0070C0"/>
                </a:solidFill>
              </a:rPr>
              <a:t>2 </a:t>
            </a:r>
            <a:r>
              <a:rPr lang="en-US" altLang="en-US" b="1">
                <a:solidFill>
                  <a:srgbClr val="0070C0"/>
                </a:solidFill>
                <a:sym typeface="Symbol" panose="05050102010706020507" pitchFamily="18" charset="2"/>
              </a:rPr>
              <a:t></a:t>
            </a:r>
            <a:r>
              <a:rPr lang="en-US" altLang="en-US" b="1">
                <a:solidFill>
                  <a:srgbClr val="0070C0"/>
                </a:solidFill>
              </a:rPr>
              <a:t> CO</a:t>
            </a:r>
            <a:r>
              <a:rPr lang="en-US" altLang="en-US" b="1" baseline="-25000">
                <a:solidFill>
                  <a:srgbClr val="0070C0"/>
                </a:solidFill>
              </a:rPr>
              <a:t>2</a:t>
            </a:r>
            <a:r>
              <a:rPr lang="en-US" altLang="en-US" b="1">
                <a:solidFill>
                  <a:srgbClr val="0070C0"/>
                </a:solidFill>
              </a:rPr>
              <a:t> + 8084 kcal/kg of carbon burnt</a:t>
            </a:r>
          </a:p>
          <a:p>
            <a:pPr algn="ctr"/>
            <a:endParaRPr lang="en-US" altLang="en-US" b="1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en-US" b="1">
                <a:solidFill>
                  <a:srgbClr val="0070C0"/>
                </a:solidFill>
                <a:cs typeface="Times New Roman" panose="02020603050405020304" pitchFamily="18" charset="0"/>
              </a:rPr>
              <a:t>H</a:t>
            </a:r>
            <a:r>
              <a:rPr lang="en-US" altLang="en-US" b="1" baseline="-25000">
                <a:solidFill>
                  <a:srgbClr val="0070C0"/>
                </a:solidFill>
                <a:cs typeface="Times New Roman" panose="02020603050405020304" pitchFamily="18" charset="0"/>
              </a:rPr>
              <a:t>2</a:t>
            </a:r>
            <a:r>
              <a:rPr lang="en-US" altLang="en-US" b="1">
                <a:solidFill>
                  <a:srgbClr val="0070C0"/>
                </a:solidFill>
                <a:cs typeface="Times New Roman" panose="02020603050405020304" pitchFamily="18" charset="0"/>
              </a:rPr>
              <a:t> +1/2 O</a:t>
            </a:r>
            <a:r>
              <a:rPr lang="en-US" altLang="en-US" b="1" baseline="-25000">
                <a:solidFill>
                  <a:srgbClr val="0070C0"/>
                </a:solidFill>
                <a:cs typeface="Times New Roman" panose="02020603050405020304" pitchFamily="18" charset="0"/>
              </a:rPr>
              <a:t>2</a:t>
            </a:r>
            <a:r>
              <a:rPr lang="en-US" altLang="en-US" b="1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b="1">
                <a:solidFill>
                  <a:srgbClr val="0070C0"/>
                </a:solidFill>
                <a:sym typeface="Symbol" panose="05050102010706020507" pitchFamily="18" charset="2"/>
              </a:rPr>
              <a:t></a:t>
            </a:r>
            <a:r>
              <a:rPr lang="en-US" altLang="en-US" b="1">
                <a:solidFill>
                  <a:srgbClr val="0070C0"/>
                </a:solidFill>
                <a:cs typeface="Times New Roman" panose="02020603050405020304" pitchFamily="18" charset="0"/>
              </a:rPr>
              <a:t> H</a:t>
            </a:r>
            <a:r>
              <a:rPr lang="en-US" altLang="en-US" b="1" baseline="-25000">
                <a:solidFill>
                  <a:srgbClr val="0070C0"/>
                </a:solidFill>
                <a:cs typeface="Times New Roman" panose="02020603050405020304" pitchFamily="18" charset="0"/>
              </a:rPr>
              <a:t>2</a:t>
            </a:r>
            <a:r>
              <a:rPr lang="en-US" altLang="en-US" b="1">
                <a:solidFill>
                  <a:srgbClr val="0070C0"/>
                </a:solidFill>
                <a:cs typeface="Times New Roman" panose="02020603050405020304" pitchFamily="18" charset="0"/>
              </a:rPr>
              <a:t>O + </a:t>
            </a:r>
            <a:r>
              <a:rPr lang="en-US" altLang="en-US" b="1">
                <a:solidFill>
                  <a:srgbClr val="0070C0"/>
                </a:solidFill>
              </a:rPr>
              <a:t>28922 kcal/kg of </a:t>
            </a:r>
            <a:r>
              <a:rPr lang="en-US" altLang="en-US" b="1">
                <a:solidFill>
                  <a:srgbClr val="0070C0"/>
                </a:solidFill>
                <a:cs typeface="Times New Roman" panose="02020603050405020304" pitchFamily="18" charset="0"/>
              </a:rPr>
              <a:t>H</a:t>
            </a:r>
            <a:r>
              <a:rPr lang="en-US" altLang="en-US" b="1" baseline="-25000">
                <a:solidFill>
                  <a:srgbClr val="0070C0"/>
                </a:solidFill>
                <a:cs typeface="Times New Roman" panose="02020603050405020304" pitchFamily="18" charset="0"/>
              </a:rPr>
              <a:t>2</a:t>
            </a:r>
            <a:r>
              <a:rPr lang="en-US" altLang="en-US" b="1">
                <a:solidFill>
                  <a:srgbClr val="0070C0"/>
                </a:solidFill>
              </a:rPr>
              <a:t> </a:t>
            </a:r>
          </a:p>
          <a:p>
            <a:pPr algn="ctr"/>
            <a:endParaRPr lang="en-US" altLang="en-US" b="1">
              <a:solidFill>
                <a:srgbClr val="0070C0"/>
              </a:solidFill>
            </a:endParaRPr>
          </a:p>
          <a:p>
            <a:pPr algn="ctr"/>
            <a:r>
              <a:rPr lang="en-US" altLang="en-US" b="1">
                <a:solidFill>
                  <a:srgbClr val="0070C0"/>
                </a:solidFill>
              </a:rPr>
              <a:t>S + O</a:t>
            </a:r>
            <a:r>
              <a:rPr lang="en-US" altLang="en-US" b="1" baseline="-25000">
                <a:solidFill>
                  <a:srgbClr val="0070C0"/>
                </a:solidFill>
              </a:rPr>
              <a:t>2 </a:t>
            </a:r>
            <a:r>
              <a:rPr lang="en-US" altLang="en-US" b="1">
                <a:solidFill>
                  <a:srgbClr val="0070C0"/>
                </a:solidFill>
                <a:sym typeface="Symbol" panose="05050102010706020507" pitchFamily="18" charset="2"/>
              </a:rPr>
              <a:t></a:t>
            </a:r>
            <a:r>
              <a:rPr lang="en-US" altLang="en-US" b="1">
                <a:solidFill>
                  <a:srgbClr val="0070C0"/>
                </a:solidFill>
              </a:rPr>
              <a:t> SO</a:t>
            </a:r>
            <a:r>
              <a:rPr lang="en-US" altLang="en-US" b="1" baseline="-25000">
                <a:solidFill>
                  <a:srgbClr val="0070C0"/>
                </a:solidFill>
              </a:rPr>
              <a:t>2</a:t>
            </a:r>
            <a:r>
              <a:rPr lang="en-US" altLang="en-US" b="1">
                <a:solidFill>
                  <a:srgbClr val="0070C0"/>
                </a:solidFill>
              </a:rPr>
              <a:t> + 2224 kcal/kg of S</a:t>
            </a:r>
          </a:p>
        </p:txBody>
      </p:sp>
      <p:sp>
        <p:nvSpPr>
          <p:cNvPr id="6" name="Rectangle 5"/>
          <p:cNvSpPr/>
          <p:nvPr/>
        </p:nvSpPr>
        <p:spPr>
          <a:xfrm>
            <a:off x="1211840" y="4932125"/>
            <a:ext cx="5635517" cy="88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cs typeface="Times New Roman" panose="02020603050405020304" pitchFamily="18" charset="0"/>
              </a:rPr>
              <a:t>C+1/2 O</a:t>
            </a:r>
            <a:r>
              <a:rPr lang="en-US" altLang="en-US" baseline="-25000">
                <a:cs typeface="Times New Roman" panose="02020603050405020304" pitchFamily="18" charset="0"/>
              </a:rPr>
              <a:t>2</a:t>
            </a:r>
            <a:r>
              <a:rPr lang="en-US" altLang="en-US">
                <a:cs typeface="Times New Roman" panose="02020603050405020304" pitchFamily="18" charset="0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</a:t>
            </a:r>
            <a:r>
              <a:rPr lang="en-US" altLang="en-US">
                <a:cs typeface="Times New Roman" panose="02020603050405020304" pitchFamily="18" charset="0"/>
              </a:rPr>
              <a:t> CO + </a:t>
            </a:r>
            <a:r>
              <a:rPr lang="en-US" altLang="en-US"/>
              <a:t>2430 kcal/kg of carbon burnt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/>
              <a:t>Each kg of CO formed means a loss of 5654 kcal of heat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E127C1-A8C4-4701-A9EB-414D849B0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 Energy Management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417040-9927-4F6B-B04D-900ACFEE9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9588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Combustion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2033995"/>
            <a:ext cx="9628632" cy="4436474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IN" altLang="en-US" sz="1800"/>
              <a:t>Air: 20.9% oxygen, 79% nitrogen and other </a:t>
            </a:r>
            <a:r>
              <a:rPr lang="en-IN" altLang="en-US" sz="1800" b="1"/>
              <a:t>(vol. basis)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IN" altLang="en-US" sz="1800" b="1"/>
          </a:p>
          <a:p>
            <a:pPr marL="0" indent="0">
              <a:spcBef>
                <a:spcPts val="600"/>
              </a:spcBef>
              <a:buNone/>
            </a:pPr>
            <a:r>
              <a:rPr lang="en-US" altLang="en-US" sz="1800" b="1"/>
              <a:t>E</a:t>
            </a:r>
            <a:r>
              <a:rPr lang="en-IN" altLang="en-US" sz="1800" b="1" err="1"/>
              <a:t>ffect</a:t>
            </a:r>
            <a:r>
              <a:rPr lang="en-IN" altLang="en-US" sz="1800" b="1"/>
              <a:t> of Nitrogen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IN" altLang="en-US" sz="1800"/>
              <a:t>Nitrogen acts as inert gas, no reaction except forming of small amount forms NOx at high temperatures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IN" altLang="en-US" sz="1800"/>
              <a:t>Nitrogen reduces the combustion efficiency by absorbing the combustion heat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IN" altLang="en-US" sz="1800"/>
          </a:p>
          <a:p>
            <a:pPr marL="0" indent="0">
              <a:spcBef>
                <a:spcPts val="600"/>
              </a:spcBef>
              <a:buNone/>
            </a:pPr>
            <a:r>
              <a:rPr lang="en-US" altLang="en-US" sz="1800" b="1"/>
              <a:t>Effect of water vapor </a:t>
            </a:r>
            <a:endParaRPr lang="en-IN" altLang="en-US" sz="1800" b="1"/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IN" altLang="en-US" sz="1800"/>
              <a:t>Only water vapour needs consideration in other gases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IN" altLang="en-US" sz="1800"/>
              <a:t>Moisture        H</a:t>
            </a:r>
            <a:r>
              <a:rPr lang="en-IN" altLang="en-US" sz="1800" baseline="-25000"/>
              <a:t>2</a:t>
            </a:r>
            <a:r>
              <a:rPr lang="en-IN" altLang="en-US" sz="1800"/>
              <a:t>O which is inert during combustion and reduces the combustion efficiency 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IN" altLang="en-US" sz="1800"/>
              <a:t>Rarely, H</a:t>
            </a:r>
            <a:r>
              <a:rPr lang="en-IN" altLang="en-US" sz="1800" baseline="-25000"/>
              <a:t>2</a:t>
            </a:r>
            <a:r>
              <a:rPr lang="en-IN" altLang="en-US" sz="1800"/>
              <a:t>O            H</a:t>
            </a:r>
            <a:r>
              <a:rPr lang="en-IN" altLang="en-US" sz="1800" baseline="-25000"/>
              <a:t>2</a:t>
            </a:r>
            <a:r>
              <a:rPr lang="en-IN" altLang="en-US" sz="1800"/>
              <a:t>, O</a:t>
            </a:r>
            <a:r>
              <a:rPr lang="en-IN" altLang="en-US" sz="1800" baseline="-25000"/>
              <a:t>2 </a:t>
            </a:r>
            <a:r>
              <a:rPr lang="en-IN" altLang="en-US" sz="1800"/>
              <a:t>, H, O, OH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IN" altLang="en-US" sz="1800"/>
              <a:t>When cooled below dew point temperature, condensate water reacts with SO</a:t>
            </a:r>
            <a:r>
              <a:rPr lang="en-IN" altLang="en-US" sz="1800" baseline="-25000"/>
              <a:t>2</a:t>
            </a:r>
            <a:r>
              <a:rPr lang="en-IN" altLang="en-US" sz="1800"/>
              <a:t> to form sulphuric acid which is corrosive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826905" y="5575221"/>
            <a:ext cx="368490" cy="150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458415" y="5223305"/>
            <a:ext cx="368490" cy="150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37C56-9CF5-4F52-AC69-46ED5E433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EN 410/607 Energy Management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A18876-E25C-4380-AD88-FBD91B0BD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069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Application>Microsoft Office PowerPoint</Application>
  <PresentationFormat>Widescreen</PresentationFormat>
  <Slides>28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Educational subjects 16x9</vt:lpstr>
      <vt:lpstr>EN 410 Energy Management</vt:lpstr>
      <vt:lpstr>World energy need by fuel type </vt:lpstr>
      <vt:lpstr>Fuel</vt:lpstr>
      <vt:lpstr>Properties of fuel</vt:lpstr>
      <vt:lpstr>Advantages                                                         Disadvantages </vt:lpstr>
      <vt:lpstr>Solid Fuels </vt:lpstr>
      <vt:lpstr>Gaseous Fuels</vt:lpstr>
      <vt:lpstr>Combustion</vt:lpstr>
      <vt:lpstr>Combustion</vt:lpstr>
      <vt:lpstr>3 Ts to optimize combustion</vt:lpstr>
      <vt:lpstr>Air-Fuel</vt:lpstr>
      <vt:lpstr>Excess Air</vt:lpstr>
      <vt:lpstr>Theoretical and Actual Combustion Processes</vt:lpstr>
      <vt:lpstr>Pollutants </vt:lpstr>
      <vt:lpstr>Source of pollutants </vt:lpstr>
      <vt:lpstr>Particulate Matter</vt:lpstr>
      <vt:lpstr>Health impacts of PM2.5</vt:lpstr>
      <vt:lpstr>Sulfur Dioxide</vt:lpstr>
      <vt:lpstr>Health effects of SO2</vt:lpstr>
      <vt:lpstr>Nitrogen Oxides</vt:lpstr>
      <vt:lpstr>Hydrocarbons</vt:lpstr>
      <vt:lpstr>Carbon Monoxide</vt:lpstr>
      <vt:lpstr>Health effect of CO</vt:lpstr>
      <vt:lpstr>Negative Impacts of Renewables on the Environment</vt:lpstr>
      <vt:lpstr>Calculate the theoretical amount of air. </vt:lpstr>
      <vt:lpstr>Recap</vt:lpstr>
      <vt:lpstr>References</vt:lpstr>
      <vt:lpstr>References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pavit</dc:creator>
  <cp:revision>1</cp:revision>
  <dcterms:created xsi:type="dcterms:W3CDTF">2023-01-22T10:32:15Z</dcterms:created>
  <dcterms:modified xsi:type="dcterms:W3CDTF">2025-04-25T09:33:55Z</dcterms:modified>
</cp:coreProperties>
</file>